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8" r:id="rId7"/>
    <p:sldId id="269" r:id="rId8"/>
    <p:sldId id="270" r:id="rId9"/>
    <p:sldId id="260" r:id="rId10"/>
    <p:sldId id="264" r:id="rId11"/>
    <p:sldId id="315" r:id="rId12"/>
    <p:sldId id="319" r:id="rId13"/>
    <p:sldId id="317" r:id="rId14"/>
    <p:sldId id="318" r:id="rId15"/>
    <p:sldId id="261" r:id="rId16"/>
    <p:sldId id="262" r:id="rId17"/>
    <p:sldId id="274" r:id="rId18"/>
    <p:sldId id="275" r:id="rId19"/>
    <p:sldId id="276" r:id="rId20"/>
    <p:sldId id="277" r:id="rId21"/>
    <p:sldId id="278" r:id="rId22"/>
    <p:sldId id="263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65" r:id="rId33"/>
    <p:sldId id="272" r:id="rId34"/>
    <p:sldId id="273" r:id="rId35"/>
    <p:sldId id="266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267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76" autoAdjust="0"/>
    <p:restoredTop sz="94660"/>
  </p:normalViewPr>
  <p:slideViewPr>
    <p:cSldViewPr>
      <p:cViewPr>
        <p:scale>
          <a:sx n="107" d="100"/>
          <a:sy n="107" d="100"/>
        </p:scale>
        <p:origin x="50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0602777-EDDD-4E1C-9A25-53AA0F22EDF3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2F82DE-5A1F-41D1-99DD-BA4431109F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er.com/" TargetMode="External"/><Relationship Id="rId2" Type="http://schemas.openxmlformats.org/officeDocument/2006/relationships/hyperlink" Target="https://www.kurl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microsoft.com/office/2007/relationships/hdphoto" Target="../media/hdphoto1.wdp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2.wdp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ndawayer.tistory.com/entry/CSS%EC%97%90%EC%84%9C-%EC%BA%90%EB%A9%80%EC%BC%80%EC%9D%B4%EC%8A%A4camelCase%EB%8A%94-%EC%A2%8B%EC%A7%80-%EC%95%8A%EB%8B%A4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.kr/" TargetMode="External"/><Relationship Id="rId2" Type="http://schemas.openxmlformats.org/officeDocument/2006/relationships/hyperlink" Target="http://api.openweatherma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발표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Spring-boot 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r>
              <a:rPr lang="ko-KR" altLang="en-US" dirty="0" smtClean="0"/>
              <a:t>쇼핑몰을 베이스로 한 포털사이트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장바구니</a:t>
            </a:r>
            <a:endParaRPr lang="en-US" altLang="ko-KR" dirty="0"/>
          </a:p>
          <a:p>
            <a:r>
              <a:rPr lang="ko-KR" altLang="en-US" dirty="0" smtClean="0"/>
              <a:t>늘 사는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위시 리스트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최근 본 상품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92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smtClean="0"/>
              <a:t>장바구니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늘 사는 것 담기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07065" y="1556683"/>
            <a:ext cx="4392927" cy="3024445"/>
            <a:chOff x="107065" y="2276763"/>
            <a:chExt cx="4392927" cy="30244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60" b="16454"/>
            <a:stretch/>
          </p:blipFill>
          <p:spPr>
            <a:xfrm>
              <a:off x="208449" y="2625720"/>
              <a:ext cx="4291543" cy="2675488"/>
            </a:xfrm>
            <a:prstGeom prst="rect">
              <a:avLst/>
            </a:prstGeom>
          </p:spPr>
        </p:pic>
        <p:cxnSp>
          <p:nvCxnSpPr>
            <p:cNvPr id="8" name="꺾인 연결선 7"/>
            <p:cNvCxnSpPr>
              <a:stCxn id="25" idx="0"/>
              <a:endCxn id="23" idx="2"/>
            </p:cNvCxnSpPr>
            <p:nvPr/>
          </p:nvCxnSpPr>
          <p:spPr>
            <a:xfrm rot="5400000" flipH="1" flipV="1">
              <a:off x="2542625" y="3583387"/>
              <a:ext cx="2016224" cy="843355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7065" y="2276763"/>
              <a:ext cx="3337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① </a:t>
              </a:r>
              <a:r>
                <a:rPr lang="ko-KR" altLang="en-US" dirty="0" smtClean="0"/>
                <a:t>제품상세페이지 </a:t>
              </a:r>
              <a:r>
                <a:rPr lang="en-US" altLang="ko-KR" dirty="0"/>
                <a:t>-&gt; </a:t>
              </a:r>
              <a:r>
                <a:rPr lang="ko-KR" altLang="en-US" dirty="0"/>
                <a:t>장바구니</a:t>
              </a:r>
            </a:p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516845" y="2700238"/>
              <a:ext cx="911140" cy="29671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910255" y="5013176"/>
              <a:ext cx="437610" cy="2725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62132" y="5598118"/>
            <a:ext cx="1584176" cy="1019908"/>
            <a:chOff x="5796136" y="1044054"/>
            <a:chExt cx="1584176" cy="101990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44" t="17743" r="1890" b="73857"/>
            <a:stretch/>
          </p:blipFill>
          <p:spPr>
            <a:xfrm>
              <a:off x="5880070" y="1487897"/>
              <a:ext cx="1440160" cy="57606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4" t="17850" r="4421" b="77950"/>
            <a:stretch/>
          </p:blipFill>
          <p:spPr>
            <a:xfrm>
              <a:off x="5917764" y="1148282"/>
              <a:ext cx="1318532" cy="288032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5796136" y="1044054"/>
              <a:ext cx="1584176" cy="101990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86499" y="4674788"/>
            <a:ext cx="3335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Bootstrap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tooltip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장바구니 </a:t>
            </a:r>
            <a:r>
              <a:rPr lang="ko-KR" altLang="en-US" dirty="0"/>
              <a:t>내 </a:t>
            </a:r>
            <a:r>
              <a:rPr lang="ko-KR" altLang="en-US" dirty="0" smtClean="0"/>
              <a:t>상품 </a:t>
            </a:r>
            <a:r>
              <a:rPr lang="ko-KR" altLang="en-US" dirty="0"/>
              <a:t>유무에 따라 </a:t>
            </a:r>
            <a:r>
              <a:rPr lang="ko-KR" altLang="en-US" dirty="0" smtClean="0"/>
              <a:t>문구 다름</a:t>
            </a:r>
            <a:endParaRPr lang="en-US" altLang="ko-KR" dirty="0" smtClean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t="35700" r="27143" b="34900"/>
          <a:stretch/>
        </p:blipFill>
        <p:spPr>
          <a:xfrm>
            <a:off x="6300977" y="3164785"/>
            <a:ext cx="2592288" cy="15776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35701" r="28082" b="35949"/>
          <a:stretch/>
        </p:blipFill>
        <p:spPr>
          <a:xfrm>
            <a:off x="4718796" y="1980158"/>
            <a:ext cx="2592288" cy="1540058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483768" y="4293096"/>
            <a:ext cx="437610" cy="27256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꺾인 연결선 48"/>
          <p:cNvCxnSpPr>
            <a:stCxn id="48" idx="0"/>
            <a:endCxn id="56" idx="1"/>
          </p:cNvCxnSpPr>
          <p:nvPr/>
        </p:nvCxnSpPr>
        <p:spPr>
          <a:xfrm rot="5400000" flipH="1" flipV="1">
            <a:off x="3219426" y="2793727"/>
            <a:ext cx="982516" cy="2016222"/>
          </a:xfrm>
          <a:prstGeom prst="bent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02497" y="1533769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ko-KR" altLang="en-US" dirty="0" smtClean="0"/>
              <a:t>제품상세페이지 </a:t>
            </a:r>
            <a:r>
              <a:rPr lang="en-US" altLang="ko-KR" dirty="0"/>
              <a:t>-&gt; </a:t>
            </a:r>
            <a:r>
              <a:rPr lang="ko-KR" altLang="en-US" dirty="0" smtClean="0"/>
              <a:t>늘 사는 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718795" y="1903101"/>
            <a:ext cx="4174469" cy="28149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141861" y="4855314"/>
            <a:ext cx="3328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Bootstrap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smtClean="0"/>
              <a:t>modal</a:t>
            </a:r>
            <a:r>
              <a:rPr lang="ko-KR" altLang="en-US" dirty="0" smtClean="0"/>
              <a:t>활용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늘 사는 것 </a:t>
            </a:r>
            <a:r>
              <a:rPr lang="ko-KR" altLang="en-US" dirty="0"/>
              <a:t>내 상품 유무에 따라 문구 다름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8075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92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smtClean="0"/>
              <a:t>장바구니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늘 사는 것 담기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39552" y="1758886"/>
            <a:ext cx="4896544" cy="3758346"/>
            <a:chOff x="4317386" y="1916832"/>
            <a:chExt cx="4369414" cy="332629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8" t="22700" r="11619" b="17451"/>
            <a:stretch/>
          </p:blipFill>
          <p:spPr>
            <a:xfrm>
              <a:off x="4582344" y="2240868"/>
              <a:ext cx="4104456" cy="300226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317386" y="1916832"/>
              <a:ext cx="2463494" cy="572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③ </a:t>
              </a:r>
              <a:r>
                <a:rPr lang="ko-KR" altLang="en-US" dirty="0" smtClean="0"/>
                <a:t>늘 </a:t>
              </a:r>
              <a:r>
                <a:rPr lang="ko-KR" altLang="en-US" dirty="0"/>
                <a:t>사는 것 </a:t>
              </a:r>
              <a:r>
                <a:rPr lang="en-US" altLang="ko-KR" dirty="0"/>
                <a:t>-&gt; </a:t>
              </a:r>
              <a:r>
                <a:rPr lang="ko-KR" altLang="en-US" dirty="0"/>
                <a:t>장바구니</a:t>
              </a:r>
              <a:endParaRPr lang="en-US" altLang="ko-KR" dirty="0"/>
            </a:p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10586" y="3140968"/>
              <a:ext cx="585750" cy="2725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00150" y="4177348"/>
              <a:ext cx="996186" cy="35230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662464" y="2939929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Bootstrap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modal &amp; </a:t>
            </a:r>
            <a:r>
              <a:rPr lang="en-US" altLang="ko-KR" dirty="0"/>
              <a:t>tooltip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수량 변경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ko-KR" altLang="en-US" dirty="0" smtClean="0"/>
              <a:t>할인 유무에 따라 </a:t>
            </a:r>
            <a:endParaRPr lang="en-US" altLang="ko-KR" dirty="0" smtClean="0"/>
          </a:p>
          <a:p>
            <a:r>
              <a:rPr lang="ko-KR" altLang="en-US" dirty="0" smtClean="0"/>
              <a:t>금액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적립금 계산</a:t>
            </a:r>
          </a:p>
        </p:txBody>
      </p:sp>
    </p:spTree>
    <p:extLst>
      <p:ext uri="{BB962C8B-B14F-4D97-AF65-F5344CB8AC3E}">
        <p14:creationId xmlns:p14="http://schemas.microsoft.com/office/powerpoint/2010/main" val="42029287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92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장바구니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76" r="3259" b="17035"/>
          <a:stretch/>
        </p:blipFill>
        <p:spPr>
          <a:xfrm>
            <a:off x="35496" y="1340768"/>
            <a:ext cx="6120680" cy="47525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504" y="1916831"/>
            <a:ext cx="1296144" cy="2900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7536" y="2283251"/>
            <a:ext cx="288032" cy="2816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70184" y="2914480"/>
            <a:ext cx="216024" cy="2096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03848" y="2922531"/>
            <a:ext cx="216024" cy="2096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77179" y="2206868"/>
            <a:ext cx="1670757" cy="3780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203168" y="2913739"/>
            <a:ext cx="216024" cy="2096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79548" y="1340768"/>
            <a:ext cx="2951770" cy="5356403"/>
          </a:xfrm>
          <a:prstGeom prst="rect">
            <a:avLst/>
          </a:prstGeom>
        </p:spPr>
        <p:txBody>
          <a:bodyPr wrap="square" tIns="468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 smtClean="0"/>
              <a:t>수량</a:t>
            </a:r>
            <a:r>
              <a:rPr lang="en-US" altLang="ko-KR" dirty="0" smtClean="0"/>
              <a:t>/</a:t>
            </a:r>
            <a:r>
              <a:rPr lang="ko-KR" altLang="en-US" dirty="0" smtClean="0"/>
              <a:t>체크박스 변경 시 금액 계산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상품 종류별 구분 접기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펼치기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상품가격에 따라 </a:t>
            </a:r>
            <a:r>
              <a:rPr lang="ko-KR" altLang="en-US" dirty="0" err="1" smtClean="0"/>
              <a:t>배송비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결제예정금액 변경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전체 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 버튼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상품별 삭제 버튼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FontTx/>
              <a:buAutoNum type="arabicPeriod"/>
              <a:defRPr/>
            </a:pPr>
            <a:r>
              <a:rPr lang="ko-KR" altLang="en-US" dirty="0" smtClean="0"/>
              <a:t>금액 박스 스크롤에 </a:t>
            </a: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따라 </a:t>
            </a:r>
            <a:r>
              <a:rPr lang="ko-KR" altLang="en-US" dirty="0"/>
              <a:t>고정</a:t>
            </a:r>
            <a:r>
              <a:rPr lang="en-US" altLang="ko-KR" dirty="0"/>
              <a:t>/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342900" indent="-342900">
              <a:buFontTx/>
              <a:buAutoNum type="arabicPeriod"/>
              <a:defRPr/>
            </a:pPr>
            <a:endParaRPr lang="en-US" altLang="ko-KR" dirty="0"/>
          </a:p>
          <a:p>
            <a:pPr marL="342900" indent="-342900">
              <a:buFontTx/>
              <a:buAutoNum type="arabicPeriod"/>
              <a:defRPr/>
            </a:pPr>
            <a:r>
              <a:rPr lang="ko-KR" altLang="en-US" dirty="0" smtClean="0"/>
              <a:t>주문 완료 시 장바구니 주문된 물품 삭제</a:t>
            </a:r>
            <a:endParaRPr lang="ko-KR" altLang="en-US" dirty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548272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늘 사는 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2120" y="2253129"/>
            <a:ext cx="2951770" cy="3048079"/>
          </a:xfrm>
          <a:prstGeom prst="rect">
            <a:avLst/>
          </a:prstGeom>
        </p:spPr>
        <p:txBody>
          <a:bodyPr wrap="square" tIns="468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 smtClean="0"/>
              <a:t>전체 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 버튼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선택된 상품 삭제 버튼         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늘 사는 것 비우기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buAutoNum type="arabicPeriod"/>
              <a:defRPr/>
            </a:pPr>
            <a:r>
              <a:rPr lang="ko-KR" altLang="en-US" dirty="0" smtClean="0"/>
              <a:t>상품별 삭제 버튼</a:t>
            </a:r>
            <a:endParaRPr lang="en-US" altLang="ko-KR" dirty="0" smtClean="0"/>
          </a:p>
          <a:p>
            <a:pPr marL="342900" indent="-342900">
              <a:buAutoNum type="arabicPeriod"/>
              <a:defRPr/>
            </a:pPr>
            <a:endParaRPr lang="en-US" altLang="ko-KR" dirty="0" smtClean="0"/>
          </a:p>
          <a:p>
            <a:pPr marL="342900" indent="-342900">
              <a:buFontTx/>
              <a:buAutoNum type="arabicPeriod"/>
              <a:defRPr/>
            </a:pPr>
            <a:r>
              <a:rPr lang="ko-KR" altLang="en-US" dirty="0" smtClean="0"/>
              <a:t>장바구니 담기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( </a:t>
            </a:r>
            <a:r>
              <a:rPr lang="ko-KR" altLang="en-US" sz="1200" dirty="0" smtClean="0"/>
              <a:t>늘 사는 것 리스트에는 물품 유지</a:t>
            </a:r>
            <a:r>
              <a:rPr lang="en-US" altLang="ko-KR" sz="1200" dirty="0" smtClean="0"/>
              <a:t>)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dirty="0" smtClean="0"/>
              <a:t>4.  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22953" y="1259632"/>
            <a:ext cx="4841135" cy="5265712"/>
            <a:chOff x="35496" y="1196752"/>
            <a:chExt cx="5344633" cy="5616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0" b="6951"/>
            <a:stretch/>
          </p:blipFill>
          <p:spPr>
            <a:xfrm>
              <a:off x="35496" y="1196752"/>
              <a:ext cx="5344633" cy="561662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2672" y="1748112"/>
              <a:ext cx="360040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123728" y="6381328"/>
              <a:ext cx="1008112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31216" y="2313712"/>
              <a:ext cx="792088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240008" y="3462497"/>
              <a:ext cx="792088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57536" y="6120700"/>
              <a:ext cx="1044544" cy="3600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4708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이승준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프로젝트  기본셋팅 </a:t>
            </a:r>
            <a:r>
              <a:rPr lang="en-US" altLang="ko-KR" sz="2400" dirty="0" smtClean="0"/>
              <a:t>(spring-boot)</a:t>
            </a:r>
          </a:p>
          <a:p>
            <a:r>
              <a:rPr lang="ko-KR" altLang="en-US" sz="2400" dirty="0" smtClean="0"/>
              <a:t>폴더 기본구조 설계 </a:t>
            </a:r>
            <a:r>
              <a:rPr lang="en-US" altLang="ko-KR" sz="2400" dirty="0" smtClean="0"/>
              <a:t>(M : dto/mapper, V : jsp/sitemesh template/js/css, C : Controller)</a:t>
            </a:r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모델링</a:t>
            </a:r>
            <a:endParaRPr lang="en-US" altLang="ko-KR" sz="2400" dirty="0" smtClean="0"/>
          </a:p>
          <a:p>
            <a:r>
              <a:rPr lang="ko-KR" altLang="en-US" sz="2400" dirty="0" smtClean="0"/>
              <a:t>서비스 </a:t>
            </a:r>
            <a:r>
              <a:rPr lang="en-US" altLang="ko-KR" sz="2400" dirty="0" smtClean="0"/>
              <a:t>.java </a:t>
            </a:r>
            <a:r>
              <a:rPr lang="ko-KR" altLang="en-US" sz="2400" dirty="0" smtClean="0"/>
              <a:t>클래스들의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작성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목표인 쇼핑몰이 공동 작업이기 때문에 테이블별로 기능이 덜 구현되었을때 흐름이 끊기는것을 방지하기 위해서 기능 구현전에 </a:t>
            </a:r>
            <a:r>
              <a:rPr lang="en-US" altLang="ko-KR" sz="2400" dirty="0" smtClean="0"/>
              <a:t>interface</a:t>
            </a:r>
            <a:r>
              <a:rPr lang="ko-KR" altLang="en-US" sz="2400" dirty="0" smtClean="0"/>
              <a:t>로 기능에 필요한 메소드를 모두 정의해서 개인별 작업에서 다른 테이블의 기능이 필요할시 메서드를 호출하게 유도</a:t>
            </a:r>
            <a:endParaRPr lang="en-US" altLang="ko-KR" sz="2400" dirty="0" smtClean="0"/>
          </a:p>
          <a:p>
            <a:r>
              <a:rPr lang="ko-KR" altLang="en-US" dirty="0" smtClean="0"/>
              <a:t>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상품설명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상품문의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상품옵션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상품후기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등급 기능 구현</a:t>
            </a:r>
            <a:endParaRPr lang="en-US" altLang="ko-KR" dirty="0" smtClean="0"/>
          </a:p>
          <a:p>
            <a:r>
              <a:rPr lang="en-US" altLang="ko-KR" dirty="0" smtClean="0"/>
              <a:t>Javascript</a:t>
            </a:r>
            <a:r>
              <a:rPr lang="ko-KR" altLang="en-US" dirty="0" smtClean="0"/>
              <a:t>로 만든 달력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  <a:p>
            <a:r>
              <a:rPr lang="ko-KR" altLang="en-US" dirty="0" smtClean="0"/>
              <a:t>적립금내역</a:t>
            </a:r>
            <a:endParaRPr lang="en-US" altLang="ko-KR" dirty="0" smtClean="0"/>
          </a:p>
          <a:p>
            <a:r>
              <a:rPr lang="ko-KR" altLang="en-US" dirty="0" smtClean="0"/>
              <a:t>쿠폰</a:t>
            </a:r>
            <a:endParaRPr lang="en-US" altLang="ko-KR" dirty="0" smtClean="0"/>
          </a:p>
          <a:p>
            <a:r>
              <a:rPr lang="ko-KR" altLang="en-US" dirty="0" smtClean="0"/>
              <a:t>내쿠폰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2124372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73922"/>
            <a:ext cx="2238688" cy="1171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2238688" cy="173379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43808" y="314096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68144" y="313900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7" y="4365104"/>
            <a:ext cx="2619741" cy="2248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6" y="5273185"/>
            <a:ext cx="2400635" cy="38105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75518" y="5273185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8144" y="5273187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44" y="4434867"/>
            <a:ext cx="2048161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적립금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490628"/>
            <a:ext cx="5335469" cy="43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100392" cy="3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팀 팀원구성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박용순</a:t>
            </a:r>
            <a:endParaRPr lang="en-US" altLang="ko-KR" dirty="0" smtClean="0"/>
          </a:p>
          <a:p>
            <a:r>
              <a:rPr lang="ko-KR" altLang="en-US" dirty="0" smtClean="0"/>
              <a:t>진우람</a:t>
            </a:r>
            <a:endParaRPr lang="en-US" altLang="ko-KR" dirty="0" smtClean="0"/>
          </a:p>
          <a:p>
            <a:r>
              <a:rPr lang="ko-KR" altLang="en-US" dirty="0" smtClean="0"/>
              <a:t>정지원</a:t>
            </a:r>
            <a:endParaRPr lang="en-US" altLang="ko-KR" dirty="0" smtClean="0"/>
          </a:p>
          <a:p>
            <a:r>
              <a:rPr lang="ko-KR" altLang="en-US" dirty="0" smtClean="0"/>
              <a:t>김희수</a:t>
            </a:r>
            <a:endParaRPr lang="en-US" altLang="ko-KR" dirty="0" smtClean="0"/>
          </a:p>
          <a:p>
            <a:r>
              <a:rPr lang="ko-KR" altLang="en-US" dirty="0" smtClean="0"/>
              <a:t>헨리</a:t>
            </a:r>
            <a:endParaRPr lang="en-US" altLang="ko-KR" dirty="0" smtClean="0"/>
          </a:p>
          <a:p>
            <a:r>
              <a:rPr lang="ko-KR" altLang="en-US" dirty="0" smtClean="0"/>
              <a:t>강민규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35439"/>
            <a:ext cx="6552728" cy="39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쿠폰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박용순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21796"/>
            <a:ext cx="5233789" cy="4292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445224"/>
            <a:ext cx="2019582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634890"/>
            <a:ext cx="2743583" cy="191479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308304" y="4766872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4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팝업</a:t>
            </a:r>
            <a:endParaRPr lang="en-US" altLang="ko-KR" dirty="0" smtClean="0"/>
          </a:p>
          <a:p>
            <a:r>
              <a:rPr lang="ko-KR" altLang="en-US" dirty="0" smtClean="0"/>
              <a:t>레시피</a:t>
            </a:r>
            <a:endParaRPr lang="en-US" altLang="ko-KR" dirty="0" smtClean="0"/>
          </a:p>
          <a:p>
            <a:r>
              <a:rPr lang="ko-KR" altLang="en-US" dirty="0" smtClean="0"/>
              <a:t>이벤트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진우람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폴더 기본구조 </a:t>
            </a:r>
            <a:r>
              <a:rPr lang="ko-KR" altLang="en-US" sz="2000" dirty="0" smtClean="0"/>
              <a:t>설계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(</a:t>
            </a:r>
            <a:r>
              <a:rPr lang="en-US" altLang="ko-KR" sz="1800" dirty="0"/>
              <a:t>M : </a:t>
            </a:r>
            <a:r>
              <a:rPr lang="en-US" altLang="ko-KR" sz="1800" dirty="0" err="1"/>
              <a:t>dto</a:t>
            </a:r>
            <a:r>
              <a:rPr lang="en-US" altLang="ko-KR" sz="1800" dirty="0"/>
              <a:t>/mapper, V : </a:t>
            </a:r>
            <a:r>
              <a:rPr lang="en-US" altLang="ko-KR" sz="1800" dirty="0" err="1"/>
              <a:t>jsp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sitemesh</a:t>
            </a:r>
            <a:r>
              <a:rPr lang="en-US" altLang="ko-KR" sz="1800" dirty="0"/>
              <a:t> template/</a:t>
            </a:r>
            <a:r>
              <a:rPr lang="en-US" altLang="ko-KR" sz="1800" dirty="0" err="1"/>
              <a:t>js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, C : Controller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2000" dirty="0"/>
              <a:t>팝업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Back end : CRUD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Front end : </a:t>
            </a:r>
            <a:r>
              <a:rPr lang="ko-KR" altLang="en-US" sz="1600" dirty="0" err="1" smtClean="0"/>
              <a:t>메인화면에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popup</a:t>
            </a:r>
            <a:r>
              <a:rPr lang="ko-KR" altLang="en-US" sz="1600" dirty="0" smtClean="0"/>
              <a:t>화면 띄우기</a:t>
            </a:r>
            <a:endParaRPr lang="en-US" altLang="ko-KR" sz="1600" dirty="0" smtClean="0"/>
          </a:p>
          <a:p>
            <a:r>
              <a:rPr lang="ko-KR" altLang="en-US" sz="2000" dirty="0" err="1" smtClean="0"/>
              <a:t>레시피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리스트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내용확인  기능 </a:t>
            </a:r>
            <a:r>
              <a:rPr lang="en-US" altLang="ko-KR" sz="1600" dirty="0" smtClean="0"/>
              <a:t>/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ko-KR" altLang="en-US" sz="1600" dirty="0"/>
              <a:t> 활용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페이징처리</a:t>
            </a:r>
            <a:endParaRPr lang="en-US" altLang="ko-KR" sz="2000" dirty="0"/>
          </a:p>
          <a:p>
            <a:r>
              <a:rPr lang="ko-KR" altLang="en-US" sz="2000" dirty="0"/>
              <a:t>이벤트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Back end : CRUD + </a:t>
            </a:r>
            <a:r>
              <a:rPr lang="ko-KR" altLang="en-US" sz="1600" dirty="0"/>
              <a:t>트랜잭션 활용하여 파일 분리저장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Front end : </a:t>
            </a:r>
            <a:r>
              <a:rPr lang="ko-KR" altLang="en-US" sz="1600" dirty="0" smtClean="0"/>
              <a:t>이벤트 페이지들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예상 등급 페이지 구현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jquery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aos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</a:t>
            </a:r>
            <a:r>
              <a:rPr lang="ko-KR" altLang="en-US" sz="1600" dirty="0" smtClean="0"/>
              <a:t>활용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페이징처리</a:t>
            </a:r>
            <a:endParaRPr lang="en-US" altLang="ko-K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3528392" cy="295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4704"/>
            <a:ext cx="37528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043608" y="1844824"/>
            <a:ext cx="216024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4" y="4774856"/>
            <a:ext cx="4143518" cy="1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274848" y="1549938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버튼 클릭 또는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detail.jsp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popup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창 생성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51644" y="1219473"/>
            <a:ext cx="478711" cy="189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69" y="360057"/>
            <a:ext cx="1591067" cy="118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44009" y="2060848"/>
            <a:ext cx="1008111" cy="143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796136" y="2779613"/>
            <a:ext cx="478711" cy="69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274696" y="263691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활성화 위치 설정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8878" y="1729958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err="1" smtClean="0">
                <a:solidFill>
                  <a:srgbClr val="FF0000"/>
                </a:solidFill>
                <a:latin typeface="+mn-ea"/>
              </a:rPr>
              <a:t>js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달력 활성화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1800" y="4581128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CRUD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기능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24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팝업</a:t>
            </a:r>
            <a:r>
              <a:rPr lang="en-US" altLang="ko-KR" sz="3200" dirty="0" smtClean="0"/>
              <a:t>(Front </a:t>
            </a:r>
            <a:r>
              <a:rPr lang="en-US" altLang="ko-KR" sz="3200" dirty="0"/>
              <a:t>e</a:t>
            </a:r>
            <a:r>
              <a:rPr lang="en-US" altLang="ko-KR" sz="3200" dirty="0" smtClean="0"/>
              <a:t>nd)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" y="1916832"/>
            <a:ext cx="866470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99594" y="1934835"/>
            <a:ext cx="1008111" cy="132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1680" y="1340768"/>
            <a:ext cx="2757147" cy="385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오늘이 시작일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~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종료일 사이에 해당되고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활성화 여부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에 해당되면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메인페이지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접속시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팝업창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뜸 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268761"/>
            <a:ext cx="1122040" cy="36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2" y="1667569"/>
            <a:ext cx="924741" cy="1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95536" y="1268760"/>
            <a:ext cx="1163726" cy="589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571774" cy="240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Back </a:t>
            </a:r>
            <a:r>
              <a:rPr lang="en-US" altLang="ko-KR" sz="3200" dirty="0" smtClean="0"/>
              <a:t>end)</a:t>
            </a:r>
            <a:endParaRPr lang="ko-KR" altLang="en-US" sz="32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190107" y="1567117"/>
            <a:ext cx="429565" cy="1017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547664" y="2926234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트랜젝션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활용하여 분리 저장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7664" y="3174762"/>
            <a:ext cx="367992" cy="1413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63888" y="3717032"/>
            <a:ext cx="1609672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팝업과 동일 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19672" y="1391456"/>
            <a:ext cx="1440160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카테고리값으로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분류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91" y="1131449"/>
            <a:ext cx="25908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825491" y="1947228"/>
            <a:ext cx="1770845" cy="136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57539" y="3419462"/>
            <a:ext cx="1842853" cy="252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5577629" y="2627551"/>
            <a:ext cx="24786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701560" y="4684371"/>
            <a:ext cx="55597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11961" y="2519537"/>
            <a:ext cx="136566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파일로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저장한부분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99992" y="4580161"/>
            <a:ext cx="115212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Summer note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로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부분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30528"/>
            <a:ext cx="2448272" cy="27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90" y="1635352"/>
            <a:ext cx="3824858" cy="471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8" y="1549938"/>
            <a:ext cx="3854232" cy="479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레시피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6084168" y="5965895"/>
            <a:ext cx="2050002" cy="39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이전글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다음글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 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514" y="1549938"/>
            <a:ext cx="1234174" cy="21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22368" y="1579088"/>
            <a:ext cx="1033608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검색가능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1284202"/>
            <a:ext cx="1609672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카테고리 별 분류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01317" y="6021288"/>
            <a:ext cx="123417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1340768"/>
            <a:ext cx="4146980" cy="26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(Back end)</a:t>
            </a:r>
            <a:endParaRPr lang="ko-KR" alt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" y="4077072"/>
            <a:ext cx="6433074" cy="219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7544" y="5517232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59832" y="5467520"/>
            <a:ext cx="2016224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메인사진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 이동할 링크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16016" y="3429000"/>
            <a:ext cx="2016224" cy="265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그 외에는 다른 테이블과 동일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243893" cy="158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8648"/>
            <a:ext cx="3084082" cy="214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3573016"/>
            <a:ext cx="3783330" cy="212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57" y="1816314"/>
            <a:ext cx="2885227" cy="21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840727" y="2082597"/>
            <a:ext cx="40359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91686" y="1816314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923805" y="4581128"/>
            <a:ext cx="320512" cy="796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381249" y="1503329"/>
            <a:ext cx="1322545" cy="265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저장한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</a:rPr>
              <a:t>링크로이동</a:t>
            </a:r>
            <a:endParaRPr lang="ko-KR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25" y="1816314"/>
            <a:ext cx="2448272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91686" y="3456416"/>
            <a:ext cx="2720583" cy="53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889184" y="3691206"/>
            <a:ext cx="1003205" cy="241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316325" y="4221088"/>
            <a:ext cx="387469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3997" y="5805264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90565" y="5962621"/>
            <a:ext cx="228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다음장으로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740261" y="6021288"/>
            <a:ext cx="410901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797350" y="5013176"/>
            <a:ext cx="1186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네비게이션바로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편리한 이동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9804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쇼핑몰을 베이스로한 포털사이트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쇼핑몰을 완성한 후 포털사이트에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서비스별로 기능 추가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목표인 쇼핑몰은 컬리닷컴의 기능을 모두구현이 목표</a:t>
            </a:r>
            <a:endParaRPr lang="en-US" altLang="ko-KR" dirty="0" smtClean="0"/>
          </a:p>
          <a:p>
            <a:r>
              <a:rPr lang="ko-KR" altLang="en-US" dirty="0" smtClean="0"/>
              <a:t>디자인은 컬리닷컴을 클론코딩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디자인의 시간할애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작성시 많은 시간을 소요 하기 보단 기능구현에 중점을 두기 위해서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65033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이벤</a:t>
            </a:r>
            <a:r>
              <a:rPr lang="ko-KR" altLang="en-US" sz="3200" dirty="0"/>
              <a:t>트</a:t>
            </a:r>
            <a:r>
              <a:rPr lang="en-US" altLang="ko-KR" sz="3200" dirty="0" smtClean="0"/>
              <a:t>(Front end)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93181"/>
            <a:ext cx="3557570" cy="404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58446" y="1974552"/>
            <a:ext cx="144016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6950" y="1646960"/>
            <a:ext cx="3438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ID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별 </a:t>
            </a:r>
            <a:r>
              <a:rPr lang="ko-KR" altLang="en-US" sz="1000" dirty="0" err="1" smtClean="0">
                <a:solidFill>
                  <a:srgbClr val="FF0000"/>
                </a:solidFill>
                <a:latin typeface="HY신명조"/>
              </a:rPr>
              <a:t>이번달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 결제 금액을 합하여 다음달 예상 등급 확인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590494" y="2694632"/>
            <a:ext cx="223270" cy="1691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98606" y="2380818"/>
            <a:ext cx="1469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상단의 예상등급에 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  <a:p>
            <a:pPr lvl="0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따라 하단 테두리 변경</a:t>
            </a:r>
            <a:endParaRPr lang="ko-KR" altLang="en-US" sz="1000" dirty="0">
              <a:solidFill>
                <a:srgbClr val="FF0000"/>
              </a:solidFill>
              <a:latin typeface="HY신명조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92" y="692696"/>
            <a:ext cx="234771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41" y="692696"/>
            <a:ext cx="250184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572000" y="1628800"/>
            <a:ext cx="1440160" cy="19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24128" y="2010906"/>
            <a:ext cx="1541346" cy="553998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JS,Jquery</a:t>
            </a:r>
            <a:r>
              <a:rPr lang="en-US" altLang="ko-KR" sz="1000" dirty="0" smtClean="0">
                <a:solidFill>
                  <a:srgbClr val="FF0000"/>
                </a:solidFill>
                <a:latin typeface="HY신명조"/>
              </a:rPr>
              <a:t>,</a:t>
            </a:r>
          </a:p>
          <a:p>
            <a:pPr lvl="0" algn="ctr"/>
            <a:r>
              <a:rPr lang="en-US" altLang="ko-KR" sz="1000" dirty="0" err="1" smtClean="0">
                <a:solidFill>
                  <a:srgbClr val="FF0000"/>
                </a:solidFill>
                <a:latin typeface="HY신명조"/>
              </a:rPr>
              <a:t>aos</a:t>
            </a:r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라이브러리 </a:t>
            </a:r>
            <a:endParaRPr lang="en-US" altLang="ko-KR" sz="1000" dirty="0">
              <a:solidFill>
                <a:srgbClr val="FF0000"/>
              </a:solidFill>
              <a:latin typeface="HY신명조"/>
            </a:endParaRPr>
          </a:p>
          <a:p>
            <a:pPr lvl="0" algn="ctr"/>
            <a:r>
              <a:rPr lang="ko-KR" altLang="en-US" sz="1000" dirty="0" smtClean="0">
                <a:solidFill>
                  <a:srgbClr val="FF0000"/>
                </a:solidFill>
                <a:latin typeface="HY신명조"/>
              </a:rPr>
              <a:t>활용하여 디자인</a:t>
            </a:r>
            <a:endParaRPr lang="en-US" altLang="ko-KR" sz="1000" dirty="0" smtClean="0">
              <a:solidFill>
                <a:srgbClr val="FF0000"/>
              </a:solidFill>
              <a:latin typeface="HY신명조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55976" y="3140968"/>
            <a:ext cx="1872208" cy="1598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6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832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/>
              <a:t>부수적인 부분 및 미완성 부분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2128"/>
            <a:ext cx="8229600" cy="4389120"/>
          </a:xfrm>
        </p:spPr>
        <p:txBody>
          <a:bodyPr/>
          <a:lstStyle/>
          <a:p>
            <a:r>
              <a:rPr lang="ko-KR" altLang="en-US" sz="2000" dirty="0" err="1" smtClean="0"/>
              <a:t>컬리데이</a:t>
            </a:r>
            <a:r>
              <a:rPr lang="ko-KR" altLang="en-US" sz="2000" dirty="0" err="1"/>
              <a:t>터</a:t>
            </a:r>
            <a:r>
              <a:rPr lang="ko-KR" altLang="en-US" sz="2000" dirty="0" smtClean="0"/>
              <a:t> 사진은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레시피</a:t>
            </a:r>
            <a:r>
              <a:rPr lang="ko-KR" altLang="en-US" sz="2000" dirty="0" smtClean="0"/>
              <a:t> 내용 </a:t>
            </a:r>
            <a:r>
              <a:rPr lang="ko-KR" altLang="en-US" sz="2000" dirty="0"/>
              <a:t>하단에 재료가 있으나</a:t>
            </a:r>
            <a:r>
              <a:rPr lang="en-US" altLang="ko-KR" sz="2000" dirty="0"/>
              <a:t> </a:t>
            </a:r>
            <a:r>
              <a:rPr lang="ko-KR" altLang="en-US" sz="2000" dirty="0"/>
              <a:t>시간 부족으로 제외 </a:t>
            </a:r>
            <a:r>
              <a:rPr lang="ko-KR" altLang="en-US" sz="2000" dirty="0" smtClean="0"/>
              <a:t>하였습니다</a:t>
            </a:r>
            <a:endParaRPr lang="en-US" altLang="ko-KR" dirty="0" smtClean="0"/>
          </a:p>
          <a:p>
            <a:r>
              <a:rPr lang="ko-KR" altLang="en-US" sz="2000" dirty="0" smtClean="0"/>
              <a:t>없거나 준비 못한 상품은 비슷한 상품으로 대체 하였습니다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초대 </a:t>
            </a:r>
            <a:r>
              <a:rPr lang="ko-KR" altLang="en-US" sz="2000" dirty="0" err="1" smtClean="0"/>
              <a:t>링크등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smtClean="0"/>
              <a:t>활용 못함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9147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r>
              <a:rPr lang="ko-KR" altLang="en-US" dirty="0" smtClean="0"/>
              <a:t>상품제안</a:t>
            </a:r>
            <a:endParaRPr lang="en-US" altLang="ko-KR" dirty="0" smtClean="0"/>
          </a:p>
          <a:p>
            <a:r>
              <a:rPr lang="ko-KR" altLang="en-US" dirty="0" smtClean="0"/>
              <a:t>에코포장피드백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대량주문문의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Front                                   back</a:t>
            </a:r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2933610"/>
            <a:ext cx="8136905" cy="3719835"/>
            <a:chOff x="395536" y="2492896"/>
            <a:chExt cx="8136905" cy="3719835"/>
          </a:xfrm>
        </p:grpSpPr>
        <p:pic>
          <p:nvPicPr>
            <p:cNvPr id="1031" name="Picture 7" descr="C:\Users\admin\Desktop\마켓컬리\admin-bulkCont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4428446"/>
              <a:ext cx="4514624" cy="178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\Desktop\마켓컬리\bul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92896"/>
              <a:ext cx="3456383" cy="371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dmin\Desktop\마켓컬리\admin-bulkLis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817" y="2492896"/>
              <a:ext cx="4514624" cy="193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/>
          <p:cNvCxnSpPr/>
          <p:nvPr/>
        </p:nvCxnSpPr>
        <p:spPr>
          <a:xfrm>
            <a:off x="6078087" y="3584131"/>
            <a:ext cx="0" cy="12220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89825" y="3429000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2487" y="2825003"/>
            <a:ext cx="8523911" cy="1707699"/>
            <a:chOff x="179512" y="2427142"/>
            <a:chExt cx="8523911" cy="1707699"/>
          </a:xfrm>
        </p:grpSpPr>
        <p:pic>
          <p:nvPicPr>
            <p:cNvPr id="4" name="Picture 2" descr="C:\Users\admin\Desktop\마켓컬리\proposition-글없을때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536949"/>
              <a:ext cx="4140496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admin\Desktop\마켓컬리\proposition-작성 후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353" y="2460904"/>
              <a:ext cx="460931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admin\Desktop\마켓컬리\proposition-내용보여주기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903" y="2427142"/>
              <a:ext cx="4157520" cy="1597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김희수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상품제안</a:t>
            </a:r>
            <a:r>
              <a:rPr lang="en-US" altLang="ko-KR" dirty="0" smtClean="0"/>
              <a:t>, </a:t>
            </a:r>
            <a:r>
              <a:rPr lang="ko-KR" altLang="en-US" dirty="0"/>
              <a:t>에코포장피드백</a:t>
            </a:r>
          </a:p>
          <a:p>
            <a:pPr marL="0" indent="0">
              <a:buNone/>
            </a:pPr>
            <a:r>
              <a:rPr lang="en-US" altLang="ko-KR" dirty="0" smtClean="0"/>
              <a:t>Front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Back</a:t>
            </a:r>
          </a:p>
          <a:p>
            <a:pPr marL="0" indent="0">
              <a:buNone/>
            </a:pPr>
            <a:r>
              <a:rPr lang="en-US" altLang="ko-KR" dirty="0" smtClean="0"/>
              <a:t>Back </a:t>
            </a:r>
            <a:r>
              <a:rPr lang="ko-KR" altLang="en-US" dirty="0" smtClean="0"/>
              <a:t>부</a:t>
            </a:r>
            <a:r>
              <a:rPr lang="ko-KR" altLang="en-US" dirty="0"/>
              <a:t>위</a:t>
            </a:r>
            <a:endParaRPr lang="en-US" altLang="ko-KR" dirty="0" smtClean="0"/>
          </a:p>
        </p:txBody>
      </p:sp>
      <p:pic>
        <p:nvPicPr>
          <p:cNvPr id="2050" name="Picture 2" descr="C:\Users\admin\Desktop\마켓컬리\admin-cont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78" y="4861336"/>
            <a:ext cx="4157520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마켓컬리\admin-li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6" y="4861335"/>
            <a:ext cx="4366391" cy="160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51720" y="3568665"/>
            <a:ext cx="2376264" cy="16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3695" y="5589239"/>
            <a:ext cx="4355181" cy="15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44008" y="3428999"/>
            <a:ext cx="3960440" cy="36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>
            <a:off x="4122963" y="5744370"/>
            <a:ext cx="360040" cy="307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</p:cNvCxnSpPr>
          <p:nvPr/>
        </p:nvCxnSpPr>
        <p:spPr>
          <a:xfrm flipV="1">
            <a:off x="4427984" y="3623949"/>
            <a:ext cx="216024" cy="272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헨리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결제</a:t>
            </a:r>
            <a:endParaRPr lang="en-US" altLang="ko-KR" dirty="0" smtClean="0"/>
          </a:p>
          <a:p>
            <a:r>
              <a:rPr lang="ko-KR" altLang="en-US" dirty="0" smtClean="0"/>
              <a:t>주문</a:t>
            </a:r>
            <a:endParaRPr lang="en-US" altLang="ko-KR" dirty="0" smtClean="0"/>
          </a:p>
          <a:p>
            <a:r>
              <a:rPr lang="ko-KR" altLang="en-US" dirty="0" smtClean="0"/>
              <a:t>주문목록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E390-92DD-4A3D-B27C-7E46B7B5D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7088"/>
            <a:ext cx="9144000" cy="2847865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F6201-4895-4F74-B9F9-131CAEE9BE8E}"/>
              </a:ext>
            </a:extLst>
          </p:cNvPr>
          <p:cNvSpPr txBox="1"/>
          <p:nvPr/>
        </p:nvSpPr>
        <p:spPr>
          <a:xfrm>
            <a:off x="1763688" y="5153851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79ABFF"/>
                </a:solidFill>
                <a:latin typeface="Consolas" panose="020B0609020204030204" pitchFamily="49" charset="0"/>
              </a:rPr>
              <a:t>request</a:t>
            </a:r>
            <a:r>
              <a:rPr lang="en-US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getParameterValues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19AFC-298D-4820-BA2F-2D65F3469D3D}"/>
              </a:ext>
            </a:extLst>
          </p:cNvPr>
          <p:cNvSpPr txBox="1"/>
          <p:nvPr/>
        </p:nvSpPr>
        <p:spPr>
          <a:xfrm>
            <a:off x="5126658" y="5169240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장바구니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번호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넘어온 장바구니 번호의 개수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첫 번째 상품 이름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ED2A12A-1025-4B3E-8624-5C5A82A29705}"/>
              </a:ext>
            </a:extLst>
          </p:cNvPr>
          <p:cNvCxnSpPr>
            <a:cxnSpLocks/>
          </p:cNvCxnSpPr>
          <p:nvPr/>
        </p:nvCxnSpPr>
        <p:spPr>
          <a:xfrm>
            <a:off x="2987824" y="4005064"/>
            <a:ext cx="1944216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08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0A2D18-22EB-4666-935F-BDA16125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4"/>
          <a:stretch/>
        </p:blipFill>
        <p:spPr>
          <a:xfrm>
            <a:off x="0" y="1813466"/>
            <a:ext cx="9144000" cy="50445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7735371" y="2516748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상품의 개수와 총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가격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69424-E040-407C-ABBE-0DAF5EE18DEA}"/>
              </a:ext>
            </a:extLst>
          </p:cNvPr>
          <p:cNvSpPr/>
          <p:nvPr/>
        </p:nvSpPr>
        <p:spPr>
          <a:xfrm>
            <a:off x="7452320" y="2708920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6300192" y="4221088"/>
            <a:ext cx="36004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DBBD40-F6DD-4A8D-8B63-4ECC6DF82DD8}"/>
              </a:ext>
            </a:extLst>
          </p:cNvPr>
          <p:cNvCxnSpPr>
            <a:cxnSpLocks/>
          </p:cNvCxnSpPr>
          <p:nvPr/>
        </p:nvCxnSpPr>
        <p:spPr>
          <a:xfrm>
            <a:off x="7164288" y="4335733"/>
            <a:ext cx="540060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89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펼치기 아이콘을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추가된 상품 상세 내용 표시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1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B8D3EA-4FD0-414B-BB4B-25C45201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561"/>
            <a:ext cx="9144000" cy="2163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보내는 분 정보 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번호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이메일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>
            <a:off x="1553025" y="2584242"/>
            <a:ext cx="0" cy="98877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96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Session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 등록된 정보를 가지고 </a:t>
            </a:r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Member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접근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26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613E7B3-920A-406F-B8E2-0F807654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CBA23D-D71C-4476-871B-B2B6F193E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8367278" y="1778071"/>
            <a:ext cx="384344" cy="38434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863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보내는 분 정보 출력 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525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정보가 없다면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장소를 입력해 주세요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”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69424-E040-407C-ABBE-0DAF5EE18DEA}"/>
              </a:ext>
            </a:extLst>
          </p:cNvPr>
          <p:cNvSpPr/>
          <p:nvPr/>
        </p:nvSpPr>
        <p:spPr>
          <a:xfrm>
            <a:off x="8686800" y="2460083"/>
            <a:ext cx="216024" cy="216024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CE1BB49-5A86-43EB-9634-956947F4ACCB}"/>
              </a:ext>
            </a:extLst>
          </p:cNvPr>
          <p:cNvCxnSpPr>
            <a:cxnSpLocks/>
          </p:cNvCxnSpPr>
          <p:nvPr/>
        </p:nvCxnSpPr>
        <p:spPr>
          <a:xfrm flipV="1">
            <a:off x="1691680" y="2636912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테이블에 등록된 기본 배송 정보 접근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9EB5E9-6458-4D9F-82EC-C04000EAA5BD}"/>
              </a:ext>
            </a:extLst>
          </p:cNvPr>
          <p:cNvCxnSpPr>
            <a:cxnSpLocks/>
          </p:cNvCxnSpPr>
          <p:nvPr/>
        </p:nvCxnSpPr>
        <p:spPr>
          <a:xfrm flipV="1">
            <a:off x="1691680" y="3645024"/>
            <a:ext cx="0" cy="719164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89" y="3733184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62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벤치마킹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https://www.kurly.com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벤치마킹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3"/>
              </a:rPr>
              <a:t>https://www.naver.com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쇼핑몰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신규개발</a:t>
            </a:r>
            <a:endParaRPr lang="en-US" altLang="ko-KR" sz="2400" dirty="0" smtClean="0"/>
          </a:p>
          <a:p>
            <a:r>
              <a:rPr lang="ko-KR" altLang="en-US" sz="2400" dirty="0" smtClean="0"/>
              <a:t>포털사이트 </a:t>
            </a:r>
            <a:r>
              <a:rPr lang="en-US" altLang="ko-KR" sz="2400" dirty="0" smtClean="0"/>
              <a:t>: 1</a:t>
            </a:r>
            <a:r>
              <a:rPr lang="ko-KR" altLang="en-US" sz="2400" dirty="0" smtClean="0"/>
              <a:t>차 프로젝트인 </a:t>
            </a:r>
            <a:r>
              <a:rPr lang="en-US" altLang="ko-KR" sz="2400" dirty="0" smtClean="0"/>
              <a:t>jsp</a:t>
            </a:r>
            <a:r>
              <a:rPr lang="ko-KR" altLang="en-US" sz="2400" dirty="0" smtClean="0"/>
              <a:t>프로젝트의 레이아웃과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사용부분을 재사용해서 </a:t>
            </a:r>
            <a:r>
              <a:rPr lang="en-US" altLang="ko-KR" sz="2400" dirty="0" smtClean="0"/>
              <a:t>spring-boot</a:t>
            </a:r>
            <a:r>
              <a:rPr lang="ko-KR" altLang="en-US" sz="2400" dirty="0" smtClean="0"/>
              <a:t>로 리팩토링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16B290E-0B62-4350-A425-03AA7188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59"/>
            <a:ext cx="9144000" cy="28792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A8F7E9-C8A2-4789-8C69-F8127E590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 b="17088"/>
          <a:stretch/>
        </p:blipFill>
        <p:spPr>
          <a:xfrm>
            <a:off x="0" y="1989359"/>
            <a:ext cx="9144000" cy="2387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759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받으실 분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핸드폰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수령지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정보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53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Delivery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기본 배송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수령 내용 변경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클릭시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새로운 창 오픈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3C2E3C-B30A-4105-99A6-E3CF797BF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43" y="3696492"/>
            <a:ext cx="1622502" cy="59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B61014-5ED4-4AF7-ACB3-E5EABD60A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327" y="1026519"/>
            <a:ext cx="3637903" cy="375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1BD68C-DC58-4EB8-BBAE-C124C3720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612587"/>
            <a:ext cx="1908720" cy="10900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C104B0-56DD-4BB5-A91E-B3CC444E6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038561"/>
            <a:ext cx="2387873" cy="136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A68BC3-C8D6-47AB-AFFB-00181E6952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964" y="3623031"/>
            <a:ext cx="3081427" cy="983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E5C1C5F-D75A-4E32-8BDE-B9EA60A9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5" t="66211" r="64267" b="17441"/>
          <a:stretch/>
        </p:blipFill>
        <p:spPr>
          <a:xfrm>
            <a:off x="2470191" y="3480851"/>
            <a:ext cx="1604622" cy="470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66E9425-E8B0-4C96-980E-D7F55CC0B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677" y="3353619"/>
            <a:ext cx="2145392" cy="49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224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687519" y="2038561"/>
            <a:ext cx="4366392" cy="297461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C8723B-F53C-443A-B27B-40BFF8FBB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25" b="1"/>
          <a:stretch/>
        </p:blipFill>
        <p:spPr>
          <a:xfrm>
            <a:off x="1800937" y="2901492"/>
            <a:ext cx="4156612" cy="2015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4019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불가능 쿠폰 확인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439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특정 상품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전체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%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할인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가격할인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Coupon &amp;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my_coupon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E22CB3-C014-4977-AC28-C6EF26D203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2" t="16550" r="1522" b="14000"/>
          <a:stretch/>
        </p:blipFill>
        <p:spPr>
          <a:xfrm>
            <a:off x="1792409" y="2116147"/>
            <a:ext cx="4156612" cy="325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52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687519" y="2420888"/>
            <a:ext cx="4366392" cy="252000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157192"/>
            <a:ext cx="6552728" cy="108012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229200"/>
            <a:ext cx="52770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727785"/>
            <a:ext cx="5805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ArrayList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&amp; </a:t>
            </a:r>
            <a:r>
              <a:rPr lang="en-US" altLang="ko-KR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TreeSet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 할인 값 적용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 hidden  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348665"/>
            <a:ext cx="447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자바에서 각 쿠폰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적용 비교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할인 타입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1EA95-FEBB-486F-848B-375B9F0DB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3" t="3465" r="3314" b="5487"/>
          <a:stretch/>
        </p:blipFill>
        <p:spPr>
          <a:xfrm>
            <a:off x="1718539" y="2476170"/>
            <a:ext cx="4286531" cy="2425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F643C0-73CA-4074-9E27-7ADBDD90C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21" y="3356992"/>
            <a:ext cx="2514600" cy="38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BE8289-CBAC-4D16-A6CF-7C28E91B9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146" y="4131907"/>
            <a:ext cx="2495550" cy="39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46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4D4B0F-0BDE-4F7B-B1CE-EB4834A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16" y="1890183"/>
            <a:ext cx="2709611" cy="359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013176"/>
            <a:ext cx="6552728" cy="1512168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085184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583769"/>
            <a:ext cx="6022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회원의 사용 가능한 적립금 확인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/ 1000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 이하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사용 불가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4248-24A5-4E7B-9FF9-F53EB52D0F3D}"/>
              </a:ext>
            </a:extLst>
          </p:cNvPr>
          <p:cNvSpPr txBox="1"/>
          <p:nvPr/>
        </p:nvSpPr>
        <p:spPr>
          <a:xfrm>
            <a:off x="1815250" y="6003455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값을 가져와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hidden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204649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테이블 데이터에 접근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A6A71-492F-4D4F-91E5-F7F91B71E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91" y="2744050"/>
            <a:ext cx="2656085" cy="662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41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1">
            <a:extLst>
              <a:ext uri="{FF2B5EF4-FFF2-40B4-BE49-F238E27FC236}">
                <a16:creationId xmlns:a16="http://schemas.microsoft.com/office/drawing/2014/main" id="{FCB84BE9-314D-4765-935A-B96B013E12E6}"/>
              </a:ext>
            </a:extLst>
          </p:cNvPr>
          <p:cNvGrpSpPr/>
          <p:nvPr/>
        </p:nvGrpSpPr>
        <p:grpSpPr>
          <a:xfrm>
            <a:off x="6227116" y="1890183"/>
            <a:ext cx="2709611" cy="3595104"/>
            <a:chOff x="6227116" y="1890183"/>
            <a:chExt cx="2709611" cy="35951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116" y="1890183"/>
              <a:ext cx="2709611" cy="35951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599" y="2259545"/>
              <a:ext cx="2640822" cy="311367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6FC3F7-233E-4BC4-9219-04FFEC61F7D4}"/>
              </a:ext>
            </a:extLst>
          </p:cNvPr>
          <p:cNvSpPr/>
          <p:nvPr/>
        </p:nvSpPr>
        <p:spPr>
          <a:xfrm>
            <a:off x="1718539" y="4438403"/>
            <a:ext cx="693221" cy="387001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DC9098-7C51-4B13-A6F6-4E87F911A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25863"/>
            <a:ext cx="384344" cy="3843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49E1E6-6948-4DE1-ABF6-169EB90846C8}"/>
              </a:ext>
            </a:extLst>
          </p:cNvPr>
          <p:cNvSpPr/>
          <p:nvPr/>
        </p:nvSpPr>
        <p:spPr>
          <a:xfrm>
            <a:off x="1543503" y="2636912"/>
            <a:ext cx="2956490" cy="191601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38E140-6CC4-4AF1-BC69-5C911C00CB17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230ED-6AA8-4F1F-8A15-D8B3D0284C1C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79E87-7B28-49DB-B51C-83F80D83DC05}"/>
              </a:ext>
            </a:extLst>
          </p:cNvPr>
          <p:cNvSpPr txBox="1"/>
          <p:nvPr/>
        </p:nvSpPr>
        <p:spPr>
          <a:xfrm>
            <a:off x="1815250" y="5728061"/>
            <a:ext cx="3968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Hidden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최종 금액 계산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74F3-2246-418C-B5BA-057BD7D452BF}"/>
              </a:ext>
            </a:extLst>
          </p:cNvPr>
          <p:cNvSpPr txBox="1"/>
          <p:nvPr/>
        </p:nvSpPr>
        <p:spPr>
          <a:xfrm>
            <a:off x="1815250" y="5348941"/>
            <a:ext cx="4760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회원이 사용할 적립금 입력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 적용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43EDB9F-16E3-4F4E-881F-A085C4EEE449}"/>
              </a:ext>
            </a:extLst>
          </p:cNvPr>
          <p:cNvSpPr/>
          <p:nvPr/>
        </p:nvSpPr>
        <p:spPr>
          <a:xfrm>
            <a:off x="6320994" y="3698372"/>
            <a:ext cx="2499478" cy="666732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77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0C6C4E-77AA-4D01-9D79-AC408687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3" y="1880990"/>
            <a:ext cx="5862509" cy="308909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EB843E-74BC-449F-9363-5ED63B9FF2DF}"/>
              </a:ext>
            </a:extLst>
          </p:cNvPr>
          <p:cNvGrpSpPr/>
          <p:nvPr/>
        </p:nvGrpSpPr>
        <p:grpSpPr>
          <a:xfrm>
            <a:off x="1488368" y="5157468"/>
            <a:ext cx="6167264" cy="1367876"/>
            <a:chOff x="492968" y="5157468"/>
            <a:chExt cx="6167264" cy="13678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38E140-6CC4-4AF1-BC69-5C911C00CB17}"/>
                </a:ext>
              </a:extLst>
            </p:cNvPr>
            <p:cNvSpPr/>
            <p:nvPr/>
          </p:nvSpPr>
          <p:spPr>
            <a:xfrm>
              <a:off x="492968" y="5157468"/>
              <a:ext cx="6167264" cy="1054619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C230ED-6AA8-4F1F-8A15-D8B3D0284C1C}"/>
                </a:ext>
              </a:extLst>
            </p:cNvPr>
            <p:cNvSpPr txBox="1"/>
            <p:nvPr/>
          </p:nvSpPr>
          <p:spPr>
            <a:xfrm>
              <a:off x="744996" y="5229476"/>
              <a:ext cx="530915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479E87-7B28-49DB-B51C-83F80D83DC05}"/>
                </a:ext>
              </a:extLst>
            </p:cNvPr>
            <p:cNvSpPr txBox="1"/>
            <p:nvPr/>
          </p:nvSpPr>
          <p:spPr>
            <a:xfrm>
              <a:off x="1012582" y="5728061"/>
              <a:ext cx="41740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Hidden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값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JavaScript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최종 적립금 계산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B74F3-2246-418C-B5BA-057BD7D452BF}"/>
                </a:ext>
              </a:extLst>
            </p:cNvPr>
            <p:cNvSpPr txBox="1"/>
            <p:nvPr/>
          </p:nvSpPr>
          <p:spPr>
            <a:xfrm>
              <a:off x="1012582" y="5348941"/>
              <a:ext cx="3693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Member 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테이블 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회원별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적립율</a:t>
              </a:r>
              <a:r>
                <a:rPr lang="ko-KR" altLang="en-US" sz="1600" b="1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접근</a:t>
              </a:r>
              <a:endParaRPr 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DF4AAC2-9997-48E1-8418-54C2DF3D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37" y="3340689"/>
            <a:ext cx="2655139" cy="1138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F86FF7-2474-4509-9FE6-A316823A1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16550" r="1522" b="14000"/>
          <a:stretch/>
        </p:blipFill>
        <p:spPr>
          <a:xfrm>
            <a:off x="1763688" y="2544604"/>
            <a:ext cx="4216637" cy="325093"/>
          </a:xfrm>
          <a:prstGeom prst="rect">
            <a:avLst/>
          </a:prstGeom>
        </p:spPr>
      </p:pic>
      <p:grpSp>
        <p:nvGrpSpPr>
          <p:cNvPr id="5" name="그룹 11">
            <a:extLst>
              <a:ext uri="{FF2B5EF4-FFF2-40B4-BE49-F238E27FC236}">
                <a16:creationId xmlns:a16="http://schemas.microsoft.com/office/drawing/2014/main" id="{FCB84BE9-314D-4765-935A-B96B013E12E6}"/>
              </a:ext>
            </a:extLst>
          </p:cNvPr>
          <p:cNvGrpSpPr/>
          <p:nvPr/>
        </p:nvGrpSpPr>
        <p:grpSpPr>
          <a:xfrm>
            <a:off x="5084838" y="1147867"/>
            <a:ext cx="3726852" cy="3480566"/>
            <a:chOff x="6227116" y="2954738"/>
            <a:chExt cx="2709611" cy="25305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4D4B0F-0BDE-4F7B-B1CE-EB4834A3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611"/>
            <a:stretch/>
          </p:blipFill>
          <p:spPr>
            <a:xfrm>
              <a:off x="6227116" y="2954738"/>
              <a:ext cx="2709611" cy="2530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4689FD-535D-46EC-905A-3606A820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327"/>
            <a:stretch/>
          </p:blipFill>
          <p:spPr>
            <a:xfrm>
              <a:off x="6251599" y="2954738"/>
              <a:ext cx="2640822" cy="2418479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50B234-224F-48BD-B5BC-EEFE4EABD5B5}"/>
              </a:ext>
            </a:extLst>
          </p:cNvPr>
          <p:cNvSpPr/>
          <p:nvPr/>
        </p:nvSpPr>
        <p:spPr>
          <a:xfrm>
            <a:off x="6444208" y="3861048"/>
            <a:ext cx="1728192" cy="360040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2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5F4BAC-BF74-49C8-93B1-5264FDF87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8"/>
          <a:stretch/>
        </p:blipFill>
        <p:spPr>
          <a:xfrm>
            <a:off x="118777" y="1940302"/>
            <a:ext cx="8906446" cy="49176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option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값 변경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할부 변경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31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제이슨 데이터 저장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855760" y="2835566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5591920" y="2835565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7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720BBD-1EAB-43CC-8A6F-C9A6C8B2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077"/>
            <a:ext cx="9144000" cy="16746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9B779B-2FE8-4657-BD30-D14BCD4CBF7F}"/>
              </a:ext>
            </a:extLst>
          </p:cNvPr>
          <p:cNvSpPr/>
          <p:nvPr/>
        </p:nvSpPr>
        <p:spPr>
          <a:xfrm>
            <a:off x="1295636" y="5157468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5D76A-CD47-4A7E-8316-119D7CABA7B7}"/>
              </a:ext>
            </a:extLst>
          </p:cNvPr>
          <p:cNvSpPr txBox="1"/>
          <p:nvPr/>
        </p:nvSpPr>
        <p:spPr>
          <a:xfrm>
            <a:off x="1547664" y="5229476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AFFCD-5E1D-43AF-8416-0E308031E974}"/>
              </a:ext>
            </a:extLst>
          </p:cNvPr>
          <p:cNvSpPr txBox="1"/>
          <p:nvPr/>
        </p:nvSpPr>
        <p:spPr>
          <a:xfrm>
            <a:off x="1815250" y="5728061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체크박스 이용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4B09E5-03A7-4749-8EF5-BAC69F5289C2}"/>
              </a:ext>
            </a:extLst>
          </p:cNvPr>
          <p:cNvSpPr txBox="1"/>
          <p:nvPr/>
        </p:nvSpPr>
        <p:spPr>
          <a:xfrm>
            <a:off x="1815250" y="5348941"/>
            <a:ext cx="27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JavaScript 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팝업창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띄우기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8A5969-D17B-4396-B6A5-C45EA4B00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3156702" y="2656885"/>
            <a:ext cx="384344" cy="3843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CAC7A3E-04CA-4322-ABB9-A161A95E9A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2119512" y="2925385"/>
            <a:ext cx="384344" cy="384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68314-DB1C-4301-A683-6CBAB3449E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110" y="1477549"/>
            <a:ext cx="3225136" cy="321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9F716D-C3F8-4882-BE54-7B9FF0CB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6" y="2830357"/>
            <a:ext cx="419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64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주문서 유효성 검사 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41EE21-058D-46FC-8969-3F7720F00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01"/>
          <a:stretch/>
        </p:blipFill>
        <p:spPr>
          <a:xfrm>
            <a:off x="1064298" y="3715682"/>
            <a:ext cx="4417267" cy="1369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46746F-F2E3-4766-9006-AEAEA5CD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77" y="2018937"/>
            <a:ext cx="4667250" cy="143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F2DAF-947F-4960-A06A-427BF4FA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02" t="6554" r="38094" b="81755"/>
          <a:stretch/>
        </p:blipFill>
        <p:spPr>
          <a:xfrm>
            <a:off x="5193533" y="2688964"/>
            <a:ext cx="3122883" cy="88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7A0D3C-1AEA-40E1-9465-296DCDF6D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6" t="12759" r="13420" b="23264"/>
          <a:stretch/>
        </p:blipFill>
        <p:spPr>
          <a:xfrm>
            <a:off x="5193533" y="4289511"/>
            <a:ext cx="3122883" cy="909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BE0157-F453-40D9-B39F-7B4F963FD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98" y="5373216"/>
            <a:ext cx="5081159" cy="1296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703C27-059B-400C-8422-B3B741614C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09" t="8900" r="5688" b="14251"/>
          <a:stretch/>
        </p:blipFill>
        <p:spPr>
          <a:xfrm>
            <a:off x="5193533" y="5819316"/>
            <a:ext cx="3122883" cy="922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72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3E923-4CB7-45DB-8907-6CE1E4FB9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33" r="5829"/>
          <a:stretch/>
        </p:blipFill>
        <p:spPr>
          <a:xfrm>
            <a:off x="3347864" y="1813577"/>
            <a:ext cx="2448273" cy="9048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A95A2E-2761-42FB-A4C2-432910432062}"/>
              </a:ext>
            </a:extLst>
          </p:cNvPr>
          <p:cNvSpPr/>
          <p:nvPr/>
        </p:nvSpPr>
        <p:spPr>
          <a:xfrm>
            <a:off x="1331640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1E2CB-6309-42FF-9B34-B8F5AA38968D}"/>
              </a:ext>
            </a:extLst>
          </p:cNvPr>
          <p:cNvSpPr txBox="1"/>
          <p:nvPr/>
        </p:nvSpPr>
        <p:spPr>
          <a:xfrm>
            <a:off x="1439353" y="3356992"/>
            <a:ext cx="2435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Basket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장바구니에서 구입한 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상품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66700"/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My_coupon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내쿠폰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적용된 쿠폰 삭제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endParaRPr lang="en-US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493C2EF-B003-44F7-A044-B28A1FB0EAA2}"/>
              </a:ext>
            </a:extLst>
          </p:cNvPr>
          <p:cNvSpPr/>
          <p:nvPr/>
        </p:nvSpPr>
        <p:spPr>
          <a:xfrm>
            <a:off x="5064109" y="2718452"/>
            <a:ext cx="2650709" cy="3878900"/>
          </a:xfrm>
          <a:prstGeom prst="roundRect">
            <a:avLst>
              <a:gd name="adj" fmla="val 4989"/>
            </a:avLst>
          </a:prstGeom>
          <a:solidFill>
            <a:schemeClr val="bg2">
              <a:lumMod val="90000"/>
            </a:schemeClr>
          </a:solidFill>
          <a:ln>
            <a:solidFill>
              <a:srgbClr val="4DC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0A8A-8075-4A28-9268-647BFAE6ABBC}"/>
              </a:ext>
            </a:extLst>
          </p:cNvPr>
          <p:cNvSpPr txBox="1"/>
          <p:nvPr/>
        </p:nvSpPr>
        <p:spPr>
          <a:xfrm>
            <a:off x="5292080" y="2977774"/>
            <a:ext cx="23455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66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Transaction / Trigger</a:t>
            </a: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 내용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Order_list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주문목록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각항목별 주문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Payment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 내역 추가</a:t>
            </a:r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endParaRPr lang="en-US" altLang="ko-KR" sz="1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Saving (</a:t>
            </a: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적립금</a:t>
            </a:r>
            <a:r>
              <a:rPr lang="en-US" altLang="ko-KR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사용한 적립금  차감</a:t>
            </a:r>
            <a:r>
              <a:rPr lang="en-US" sz="16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38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4" name="내용 개체 틀 3" descr="doogle_logic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785926"/>
            <a:ext cx="8929750" cy="5072074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>
            <a:extLst>
              <a:ext uri="{FF2B5EF4-FFF2-40B4-BE49-F238E27FC236}">
                <a16:creationId xmlns:a16="http://schemas.microsoft.com/office/drawing/2014/main" id="{B56D5F67-7092-4DDC-8110-9ED2DFB80B45}"/>
              </a:ext>
            </a:extLst>
          </p:cNvPr>
          <p:cNvGrpSpPr/>
          <p:nvPr/>
        </p:nvGrpSpPr>
        <p:grpSpPr>
          <a:xfrm>
            <a:off x="242052" y="1916832"/>
            <a:ext cx="8659896" cy="4813576"/>
            <a:chOff x="251520" y="1916832"/>
            <a:chExt cx="8659896" cy="48135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815A76D-4128-4F16-AF8B-F77141BE6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78" t="4213" r="40827" b="8510"/>
            <a:stretch/>
          </p:blipFill>
          <p:spPr>
            <a:xfrm>
              <a:off x="251520" y="1916832"/>
              <a:ext cx="2700300" cy="48135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098301-A8FF-4E5A-9C01-27A43566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1916832"/>
              <a:ext cx="5923592" cy="481357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34B826-AE58-4FFA-98E0-11A630254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238926" y="4388295"/>
            <a:ext cx="384344" cy="38434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마이페이지 주문 내역으로 이동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4108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결제완료가 끝나고 주문내역 상세보기 클릭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DABD95-E7EA-413D-B725-E48EE544E71F}"/>
              </a:ext>
            </a:extLst>
          </p:cNvPr>
          <p:cNvSpPr/>
          <p:nvPr/>
        </p:nvSpPr>
        <p:spPr>
          <a:xfrm>
            <a:off x="4283968" y="4437112"/>
            <a:ext cx="4464496" cy="1198111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03C5D7B-D490-429E-A3C3-999A07FC6021}"/>
              </a:ext>
            </a:extLst>
          </p:cNvPr>
          <p:cNvSpPr/>
          <p:nvPr/>
        </p:nvSpPr>
        <p:spPr>
          <a:xfrm>
            <a:off x="345428" y="3316070"/>
            <a:ext cx="2479444" cy="1907135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78640-17F6-4A8D-B12D-E1026664BE82}"/>
              </a:ext>
            </a:extLst>
          </p:cNvPr>
          <p:cNvSpPr/>
          <p:nvPr/>
        </p:nvSpPr>
        <p:spPr>
          <a:xfrm>
            <a:off x="7812360" y="3865555"/>
            <a:ext cx="942412" cy="355533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E76AD32-8080-4B0A-9D1D-2D5CF6BA6A65}"/>
              </a:ext>
            </a:extLst>
          </p:cNvPr>
          <p:cNvSpPr/>
          <p:nvPr/>
        </p:nvSpPr>
        <p:spPr>
          <a:xfrm>
            <a:off x="3131840" y="2025766"/>
            <a:ext cx="5616624" cy="1054619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C71E03-1D0F-4E82-A211-1EE8FAFE398F}"/>
              </a:ext>
            </a:extLst>
          </p:cNvPr>
          <p:cNvSpPr/>
          <p:nvPr/>
        </p:nvSpPr>
        <p:spPr>
          <a:xfrm>
            <a:off x="8028384" y="5157192"/>
            <a:ext cx="582372" cy="216024"/>
          </a:xfrm>
          <a:prstGeom prst="roundRect">
            <a:avLst>
              <a:gd name="adj" fmla="val 3403"/>
            </a:avLst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CBC67A9-FA1E-44EB-BECB-DF4F8826D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 flipH="1">
            <a:off x="8071574" y="4608633"/>
            <a:ext cx="384344" cy="3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34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F4A538-32BC-41C9-8EC4-F06F5ECB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5" y="1867953"/>
            <a:ext cx="4588362" cy="32962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결제완료</a:t>
            </a:r>
            <a:r>
              <a:rPr lang="en-US" altLang="ko-KR" dirty="0"/>
              <a:t>- </a:t>
            </a:r>
            <a:r>
              <a:rPr lang="ko-KR" altLang="en-US" dirty="0"/>
              <a:t>헨리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B653D6-782D-4A23-8800-483F8B320C38}"/>
              </a:ext>
            </a:extLst>
          </p:cNvPr>
          <p:cNvSpPr/>
          <p:nvPr/>
        </p:nvSpPr>
        <p:spPr>
          <a:xfrm>
            <a:off x="1295636" y="5675789"/>
            <a:ext cx="6552728" cy="1054619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2BF51-83B8-4E2C-8C8D-A098E6FAA8C1}"/>
              </a:ext>
            </a:extLst>
          </p:cNvPr>
          <p:cNvSpPr txBox="1"/>
          <p:nvPr/>
        </p:nvSpPr>
        <p:spPr>
          <a:xfrm>
            <a:off x="1547664" y="5747797"/>
            <a:ext cx="5309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CA2A9-73C4-42B2-95AA-98D4547661AD}"/>
              </a:ext>
            </a:extLst>
          </p:cNvPr>
          <p:cNvSpPr txBox="1"/>
          <p:nvPr/>
        </p:nvSpPr>
        <p:spPr>
          <a:xfrm>
            <a:off x="1815250" y="6246382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결제정보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주문정보</a:t>
            </a:r>
            <a:r>
              <a:rPr lang="en-US" altLang="ko-KR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배송정보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49DE8-6964-438D-AF8D-B10B0BDD803F}"/>
              </a:ext>
            </a:extLst>
          </p:cNvPr>
          <p:cNvSpPr txBox="1"/>
          <p:nvPr/>
        </p:nvSpPr>
        <p:spPr>
          <a:xfrm>
            <a:off x="1815250" y="5867262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주문 상세내역 확인 가능</a:t>
            </a:r>
            <a:endParaRPr lang="en-US" sz="16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A09A97-93EE-4420-9170-3DA8C5D3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76" y="4606299"/>
            <a:ext cx="2919074" cy="77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C73055-038C-4C28-BFE3-EC131CF8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47088"/>
            <a:ext cx="567962" cy="2480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09EE1D-39ED-4A02-A5F9-1A5299FE7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37" y="1847088"/>
            <a:ext cx="3224155" cy="17771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F0345A-1F5F-47BB-B98A-FA76B0D5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790" y="2799488"/>
            <a:ext cx="3325292" cy="1117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7B3F59-E19B-480A-9429-2E0BAF6EF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779" y="3552288"/>
            <a:ext cx="2788656" cy="1902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514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개인별 구현 범위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강민규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ko-KR" altLang="en-US" dirty="0" smtClean="0"/>
              <a:t>자주하는질문</a:t>
            </a:r>
            <a:endParaRPr lang="en-US" altLang="ko-KR" dirty="0" smtClean="0"/>
          </a:p>
          <a:p>
            <a:r>
              <a:rPr lang="en-US" altLang="ko-KR" dirty="0" smtClean="0"/>
              <a:t>1:1</a:t>
            </a:r>
            <a:r>
              <a:rPr lang="ko-KR" altLang="en-US" dirty="0" smtClean="0"/>
              <a:t>문의</a:t>
            </a:r>
            <a:endParaRPr lang="en-US" altLang="ko-KR" dirty="0" smtClean="0"/>
          </a:p>
          <a:p>
            <a:r>
              <a:rPr lang="ko-KR" altLang="en-US" dirty="0" smtClean="0"/>
              <a:t>배송지</a:t>
            </a:r>
            <a:endParaRPr lang="en-US" altLang="ko-KR" dirty="0" smtClean="0"/>
          </a:p>
          <a:p>
            <a:r>
              <a:rPr lang="ko-KR" altLang="en-US" dirty="0" smtClean="0"/>
              <a:t>재입고알림</a:t>
            </a:r>
            <a:endParaRPr lang="ko-KR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</p:spPr>
        <p:txBody>
          <a:bodyPr/>
          <a:lstStyle/>
          <a:p>
            <a:r>
              <a:rPr lang="ko-KR" altLang="en-US" dirty="0"/>
              <a:t>개인별 구현 범위 </a:t>
            </a:r>
            <a:r>
              <a:rPr lang="en-US" altLang="ko-KR" dirty="0"/>
              <a:t>- </a:t>
            </a:r>
            <a:r>
              <a:rPr lang="ko-KR" altLang="en-US" dirty="0"/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221234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/>
              <a:t>공지사항 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검색 기능 구현 / </a:t>
            </a:r>
            <a:r>
              <a:rPr lang="ko-KR" altLang="en-US" dirty="0" err="1"/>
              <a:t>특정글</a:t>
            </a:r>
            <a:r>
              <a:rPr lang="ko-KR" altLang="en-US" dirty="0"/>
              <a:t> (게시/공지) 설정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dirty="0" err="1"/>
              <a:t>자주하는질문</a:t>
            </a:r>
            <a:r>
              <a:rPr lang="ko-KR" altLang="en-US" dirty="0"/>
              <a:t> </a:t>
            </a: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FontTx/>
              <a:buNone/>
            </a:pPr>
            <a:r>
              <a:rPr lang="ko-KR" altLang="en-US" dirty="0"/>
              <a:t>- CRUD  + </a:t>
            </a:r>
            <a:r>
              <a:rPr lang="ko-KR" altLang="en-US" dirty="0" err="1"/>
              <a:t>WordCloud를</a:t>
            </a:r>
            <a:r>
              <a:rPr lang="ko-KR" altLang="en-US" dirty="0"/>
              <a:t> 이용한 시각화</a:t>
            </a:r>
          </a:p>
          <a:p>
            <a:pPr marL="274320" indent="-274320" latinLnBrk="0">
              <a:buFontTx/>
              <a:buNone/>
            </a:pPr>
            <a:endParaRPr lang="ko-KR" altLang="en-US" dirty="0"/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en-US" altLang="ko-KR" dirty="0"/>
              <a:t>1:1</a:t>
            </a:r>
            <a:r>
              <a:rPr lang="ko-KR" altLang="en-US" dirty="0"/>
              <a:t>문의</a:t>
            </a:r>
          </a:p>
          <a:p>
            <a:pPr marL="274320" indent="-274320" latinLnBrk="0">
              <a:buFontTx/>
              <a:buNone/>
            </a:pPr>
            <a:r>
              <a:rPr lang="ko-KR" altLang="en-US" dirty="0"/>
              <a:t>- 문의 글에 대해 </a:t>
            </a:r>
            <a:r>
              <a:rPr lang="en-US" altLang="ko-KR" dirty="0"/>
              <a:t>Ajax </a:t>
            </a:r>
            <a:r>
              <a:rPr lang="ko-KR" altLang="en-US" dirty="0"/>
              <a:t>를 통해 답글에 대한 내용 및 답글 수 표기  </a:t>
            </a:r>
            <a:r>
              <a:rPr lang="en-US" altLang="ko-KR" dirty="0"/>
              <a:t>/ </a:t>
            </a:r>
            <a:r>
              <a:rPr lang="ko-KR" altLang="en-US" dirty="0"/>
              <a:t>답글 게시 내용을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문자로 전송하는 기능 구현</a:t>
            </a: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704215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개인별 구현 범위 </a:t>
            </a:r>
            <a:r>
              <a:rPr lang="en-US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- </a:t>
            </a: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강민규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935480"/>
            <a:ext cx="8230235" cy="43897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배송지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관리</a:t>
            </a:r>
          </a:p>
          <a:p>
            <a:pPr marL="274320" indent="-274320" latinLnBrk="0">
              <a:buFontTx/>
              <a:buNone/>
            </a:pP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- 도로명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API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통해 주소지 입력 </a:t>
            </a: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/ Ajax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를 이용한 동적페이지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재입고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 알림</a:t>
            </a:r>
          </a:p>
          <a:p>
            <a:pPr latinLnBrk="0">
              <a:buNone/>
            </a:pPr>
            <a:r>
              <a:rPr lang="en-US" altLang="ko-KR" sz="2600" dirty="0">
                <a:latin typeface="Constantia" charset="0"/>
                <a:ea typeface="HY신명조" charset="0"/>
                <a:cs typeface="+mn-cs"/>
              </a:rPr>
              <a:t>- </a:t>
            </a:r>
            <a:r>
              <a:rPr lang="ko-KR" altLang="en-US" sz="2600" dirty="0">
                <a:latin typeface="Constantia" charset="0"/>
                <a:ea typeface="HY신명조" charset="0"/>
                <a:cs typeface="+mn-cs"/>
              </a:rPr>
              <a:t>재고 </a:t>
            </a:r>
            <a:r>
              <a:rPr lang="ko-KR" altLang="en-US" sz="2600" dirty="0" err="1">
                <a:latin typeface="Constantia" charset="0"/>
                <a:ea typeface="HY신명조" charset="0"/>
                <a:cs typeface="+mn-cs"/>
              </a:rPr>
              <a:t>입고시</a:t>
            </a:r>
            <a:r>
              <a:rPr lang="ko-KR" altLang="en-US" dirty="0"/>
              <a:t> </a:t>
            </a:r>
            <a:r>
              <a:rPr lang="en-US" altLang="ko-KR" dirty="0" err="1"/>
              <a:t>coolsms</a:t>
            </a:r>
            <a:r>
              <a:rPr lang="en-US" altLang="ko-KR" dirty="0"/>
              <a:t> / SMTP </a:t>
            </a:r>
            <a:r>
              <a:rPr lang="ko-KR" altLang="en-US" dirty="0"/>
              <a:t>이용하여 등록된 메일 및</a:t>
            </a:r>
            <a:r>
              <a:rPr lang="en-US" altLang="ko-KR" dirty="0"/>
              <a:t> </a:t>
            </a:r>
            <a:r>
              <a:rPr lang="ko-KR" altLang="en-US" dirty="0"/>
              <a:t>문자 </a:t>
            </a:r>
            <a:r>
              <a:rPr lang="ko-KR" altLang="en-US" dirty="0" err="1"/>
              <a:t>전송로</a:t>
            </a:r>
            <a:r>
              <a:rPr lang="ko-KR" altLang="en-US" dirty="0"/>
              <a:t> </a:t>
            </a:r>
            <a:r>
              <a:rPr lang="ko-KR" altLang="en-US" dirty="0" err="1"/>
              <a:t>재입고</a:t>
            </a:r>
            <a:r>
              <a:rPr lang="ko-KR" altLang="en-US" dirty="0"/>
              <a:t> 알림 기능 구현</a:t>
            </a:r>
          </a:p>
          <a:p>
            <a:pPr marL="274320" indent="-274320" latinLnBrk="0">
              <a:buFontTx/>
              <a:buNone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  <a:p>
            <a:pPr marL="274320" indent="-274320" latinLnBrk="0">
              <a:buSzPct val="95000"/>
              <a:buFont typeface="Wingdings 2"/>
              <a:buChar char=""/>
            </a:pPr>
            <a:endParaRPr lang="ko-KR" altLang="en-US" sz="2600" dirty="0">
              <a:latin typeface="Constantia" charset="0"/>
              <a:ea typeface="HY신명조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공지사항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246FCA-75EB-41ED-A50A-A067F45D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" y="1275715"/>
            <a:ext cx="4248785" cy="439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655445" y="530161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2987675" y="5582285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검색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100F96-91EF-4D4D-8E16-9BD511E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1275715"/>
            <a:ext cx="4572000" cy="3017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55626A-1968-489F-92B8-3A3D9C05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4646295"/>
            <a:ext cx="4573905" cy="1097280"/>
          </a:xfrm>
          <a:prstGeom prst="rect">
            <a:avLst/>
          </a:prstGeom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573905" y="4207510"/>
            <a:ext cx="238061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</a:t>
            </a:r>
            <a:r>
              <a:rPr lang="en-US" altLang="ko-KR" sz="1500">
                <a:solidFill>
                  <a:srgbClr val="FF0000"/>
                </a:solidFill>
              </a:rPr>
              <a:t>LEAD/LAG </a:t>
            </a:r>
            <a:r>
              <a:rPr lang="ko-KR" altLang="en-US" sz="1500">
                <a:solidFill>
                  <a:srgbClr val="FF0000"/>
                </a:solidFill>
              </a:rPr>
              <a:t>함수</a:t>
            </a: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 이전글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다음글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654290" y="5773420"/>
            <a:ext cx="14903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1474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3D24122-6E34-474D-99EB-3089352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1215390"/>
            <a:ext cx="3654425" cy="444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576648-57EA-4C56-8E0F-A4376287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780" y="1200785"/>
            <a:ext cx="5643880" cy="4465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C80377-48E6-4353-ABF0-07C28C73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5666105"/>
            <a:ext cx="6842125" cy="114681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 err="1"/>
              <a:t>자주하는질문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5687060" y="5590540"/>
            <a:ext cx="129603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</a:rPr>
              <a:t>페이징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7924165" y="1532255"/>
            <a:ext cx="129667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⑤ 정렬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BE031-7398-4788-A82A-D4176851BF05}"/>
              </a:ext>
            </a:extLst>
          </p:cNvPr>
          <p:cNvSpPr txBox="1"/>
          <p:nvPr/>
        </p:nvSpPr>
        <p:spPr>
          <a:xfrm>
            <a:off x="3792220" y="1571625"/>
            <a:ext cx="144018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227445" y="6377305"/>
            <a:ext cx="140398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수정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삭제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0A85D-EA57-413B-8D15-E56226094FCB}"/>
              </a:ext>
            </a:extLst>
          </p:cNvPr>
          <p:cNvSpPr txBox="1"/>
          <p:nvPr/>
        </p:nvSpPr>
        <p:spPr>
          <a:xfrm>
            <a:off x="1880870" y="3500755"/>
            <a:ext cx="129603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</a:t>
            </a:r>
            <a:r>
              <a:rPr lang="ko-KR" altLang="en-US" sz="1500" dirty="0" err="1">
                <a:solidFill>
                  <a:srgbClr val="FF0000"/>
                </a:solidFill>
              </a:rPr>
              <a:t>크롤링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/ </a:t>
            </a:r>
            <a:r>
              <a:rPr lang="en-US" altLang="ko-KR" sz="1500" dirty="0" err="1">
                <a:solidFill>
                  <a:srgbClr val="FF0000"/>
                </a:solidFill>
              </a:rPr>
              <a:t>WordCloud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" descr="C:/Users/admin/AppData/Roaming/PolarisOffice/ETemp/10920_2832904/fImage7839122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4265930"/>
            <a:ext cx="8075930" cy="1689100"/>
          </a:xfrm>
          <a:prstGeom prst="rect">
            <a:avLst/>
          </a:prstGeom>
          <a:noFill/>
        </p:spPr>
      </p:pic>
      <p:pic>
        <p:nvPicPr>
          <p:cNvPr id="22" name="그림 21" descr="C:/Users/admin/AppData/Roaming/PolarisOffice/ETemp/10920_2832904/image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258570"/>
            <a:ext cx="8403590" cy="318389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9240" y="4262120"/>
            <a:ext cx="26924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en-US" altLang="ko-KR" sz="1500">
                <a:solidFill>
                  <a:srgbClr val="FF0000"/>
                </a:solidFill>
              </a:rPr>
              <a:t>Session </a:t>
            </a:r>
            <a:r>
              <a:rPr lang="ko-KR" altLang="en-US" sz="1500">
                <a:solidFill>
                  <a:srgbClr val="FF0000"/>
                </a:solidFill>
              </a:rPr>
              <a:t>값을 이용한 회원 데이터 조회</a:t>
            </a:r>
          </a:p>
        </p:txBody>
      </p:sp>
      <p:sp>
        <p:nvSpPr>
          <p:cNvPr id="24" name="텍스트 상자 3"/>
          <p:cNvSpPr txBox="1">
            <a:spLocks/>
          </p:cNvSpPr>
          <p:nvPr/>
        </p:nvSpPr>
        <p:spPr>
          <a:xfrm>
            <a:off x="1504950" y="5792470"/>
            <a:ext cx="658749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주문조회시 주문내역/ 결제내역/ 상품  과거데이터 조회 / 선택시 주문번호 입력후 자동 창 종료 </a:t>
            </a:r>
          </a:p>
        </p:txBody>
      </p:sp>
      <p:cxnSp>
        <p:nvCxnSpPr>
          <p:cNvPr id="25" name="도형 72"/>
          <p:cNvCxnSpPr/>
          <p:nvPr/>
        </p:nvCxnSpPr>
        <p:spPr>
          <a:xfrm>
            <a:off x="3935095" y="3061970"/>
            <a:ext cx="450850" cy="18510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9095817-B01A-4188-9F28-D70B29EE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05" y="1280160"/>
            <a:ext cx="4551680" cy="4453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8380ED-6D54-4E48-8F75-5CFEA329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75715"/>
            <a:ext cx="4032250" cy="4453255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235" cy="1143635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 dirty="0"/>
              <a:t>문의</a:t>
            </a:r>
            <a:endParaRPr lang="ko-KR" altLang="en-US" sz="5000" b="0" dirty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3203575" y="2780665"/>
            <a:ext cx="259207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① </a:t>
            </a:r>
            <a:r>
              <a:rPr lang="en-US" altLang="ko-KR" sz="1500" dirty="0">
                <a:solidFill>
                  <a:srgbClr val="FF0000"/>
                </a:solidFill>
              </a:rPr>
              <a:t>Ajax</a:t>
            </a:r>
            <a:r>
              <a:rPr lang="ko-KR" altLang="en-US" sz="1500" dirty="0">
                <a:solidFill>
                  <a:srgbClr val="FF0000"/>
                </a:solidFill>
              </a:rPr>
              <a:t>를 이용한 답변 유</a:t>
            </a:r>
            <a:r>
              <a:rPr lang="en-US" altLang="ko-KR" sz="1500" dirty="0">
                <a:solidFill>
                  <a:srgbClr val="FF0000"/>
                </a:solidFill>
              </a:rPr>
              <a:t>/</a:t>
            </a:r>
            <a:r>
              <a:rPr lang="ko-KR" altLang="en-US" sz="1500" dirty="0">
                <a:solidFill>
                  <a:srgbClr val="FF0000"/>
                </a:solidFill>
              </a:rPr>
              <a:t>무에 따른 자동 내용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A5803-9068-4542-A140-60B92BCBEB2F}"/>
              </a:ext>
            </a:extLst>
          </p:cNvPr>
          <p:cNvSpPr txBox="1"/>
          <p:nvPr/>
        </p:nvSpPr>
        <p:spPr>
          <a:xfrm>
            <a:off x="5723890" y="5559425"/>
            <a:ext cx="187198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② 답글 개수 체크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1FB435-EE74-4050-A9DE-4D5B09DEE9B7}"/>
              </a:ext>
            </a:extLst>
          </p:cNvPr>
          <p:cNvSpPr/>
          <p:nvPr/>
        </p:nvSpPr>
        <p:spPr>
          <a:xfrm>
            <a:off x="6660515" y="5300980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DCD603-42A3-4F40-BECD-7D718B7EDF76}"/>
              </a:ext>
            </a:extLst>
          </p:cNvPr>
          <p:cNvSpPr/>
          <p:nvPr/>
        </p:nvSpPr>
        <p:spPr>
          <a:xfrm>
            <a:off x="6740525" y="2304415"/>
            <a:ext cx="144145" cy="25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89AFB961-1561-48C7-A5EA-32D3D902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3293745"/>
            <a:ext cx="3168650" cy="1123950"/>
          </a:xfrm>
          <a:prstGeom prst="rect">
            <a:avLst/>
          </a:prstGeom>
        </p:spPr>
      </p:pic>
      <p:pic>
        <p:nvPicPr>
          <p:cNvPr id="30" name="그림 29" descr="C:/Users/admin/AppData/Roaming/PolarisOffice/ETemp/10920_2832904/image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10" y="3690620"/>
            <a:ext cx="3268345" cy="1494155"/>
          </a:xfrm>
          <a:prstGeom prst="rect">
            <a:avLst/>
          </a:prstGeom>
          <a:noFill/>
        </p:spPr>
      </p:pic>
      <p:pic>
        <p:nvPicPr>
          <p:cNvPr id="48" name="그림 47" descr="C:/Users/admin/AppData/Roaming/PolarisOffice/ETemp/10920_2832904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" y="3937000"/>
            <a:ext cx="3594100" cy="1247775"/>
          </a:xfrm>
          <a:prstGeom prst="rect">
            <a:avLst/>
          </a:prstGeom>
          <a:noFill/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C18811-10B2-426A-91A9-344914FD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5027930"/>
            <a:ext cx="8385175" cy="1626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2B0222-A427-4BC9-9438-0FF8C7D1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890" y="772160"/>
            <a:ext cx="2602865" cy="767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CF363A-F9EB-4C74-9316-B7A96E82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" y="1275715"/>
            <a:ext cx="9109710" cy="1913890"/>
          </a:xfrm>
          <a:prstGeom prst="rect">
            <a:avLst/>
          </a:prstGeo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1:1 </a:t>
            </a:r>
            <a:r>
              <a:rPr lang="ko-KR" altLang="en-US"/>
              <a:t>문의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A077B-7DD6-4C6D-8E19-5203E2E19ED4}"/>
              </a:ext>
            </a:extLst>
          </p:cNvPr>
          <p:cNvSpPr txBox="1"/>
          <p:nvPr/>
        </p:nvSpPr>
        <p:spPr>
          <a:xfrm>
            <a:off x="1779270" y="1976120"/>
            <a:ext cx="29489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① 답변 게시에 화면 표시 차별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656580" y="3140075"/>
            <a:ext cx="331152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사용자 답변 선택</a:t>
            </a:r>
            <a:r>
              <a:rPr lang="en-US" altLang="ko-KR" sz="1500">
                <a:solidFill>
                  <a:srgbClr val="FF0000"/>
                </a:solidFill>
              </a:rPr>
              <a:t>(</a:t>
            </a:r>
            <a:r>
              <a:rPr lang="ko-KR" altLang="en-US" sz="1500">
                <a:solidFill>
                  <a:srgbClr val="FF0000"/>
                </a:solidFill>
              </a:rPr>
              <a:t>메일</a:t>
            </a:r>
            <a:r>
              <a:rPr lang="en-US" altLang="ko-KR" sz="1500">
                <a:solidFill>
                  <a:srgbClr val="FF0000"/>
                </a:solidFill>
              </a:rPr>
              <a:t>/</a:t>
            </a:r>
            <a:r>
              <a:rPr lang="ko-KR" altLang="en-US" sz="1500">
                <a:solidFill>
                  <a:srgbClr val="FF0000"/>
                </a:solidFill>
              </a:rPr>
              <a:t>문자</a:t>
            </a:r>
            <a:r>
              <a:rPr lang="en-US" altLang="ko-KR" sz="1500">
                <a:solidFill>
                  <a:srgbClr val="FF0000"/>
                </a:solidFill>
              </a:rPr>
              <a:t>)</a:t>
            </a:r>
            <a:r>
              <a:rPr lang="ko-KR" altLang="en-US" sz="1500">
                <a:solidFill>
                  <a:srgbClr val="FF0000"/>
                </a:solidFill>
              </a:rPr>
              <a:t>에 따른 기능 차별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F98AC-527D-4320-8EAB-83113438A8D9}"/>
              </a:ext>
            </a:extLst>
          </p:cNvPr>
          <p:cNvSpPr txBox="1"/>
          <p:nvPr/>
        </p:nvSpPr>
        <p:spPr>
          <a:xfrm>
            <a:off x="972820" y="1275715"/>
            <a:ext cx="288036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③ 검색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ABDC86E-3150-4B76-937A-056D9BF563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38795" y="1195070"/>
            <a:ext cx="819785" cy="493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F23135F-7524-4E59-A369-0282AC236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005" y="793115"/>
            <a:ext cx="1007745" cy="428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0D821C-AB47-463A-9D72-B8E4C81A9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3035" y="1193800"/>
            <a:ext cx="949325" cy="33655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70AAAB-C78E-4088-8C68-AECC17D58393}"/>
              </a:ext>
            </a:extLst>
          </p:cNvPr>
          <p:cNvCxnSpPr/>
          <p:nvPr/>
        </p:nvCxnSpPr>
        <p:spPr>
          <a:xfrm flipH="1">
            <a:off x="7740650" y="2060575"/>
            <a:ext cx="981075" cy="2736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76C468-0ABF-4EEC-85B3-5C341799D8B4}"/>
              </a:ext>
            </a:extLst>
          </p:cNvPr>
          <p:cNvSpPr txBox="1"/>
          <p:nvPr/>
        </p:nvSpPr>
        <p:spPr>
          <a:xfrm>
            <a:off x="7867650" y="4074795"/>
            <a:ext cx="1467485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내용 메일로 전송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3FB35E6-4221-46CB-8430-5523730437D0}"/>
              </a:ext>
            </a:extLst>
          </p:cNvPr>
          <p:cNvCxnSpPr>
            <a:cxnSpLocks/>
          </p:cNvCxnSpPr>
          <p:nvPr/>
        </p:nvCxnSpPr>
        <p:spPr>
          <a:xfrm flipH="1">
            <a:off x="3228340" y="2060575"/>
            <a:ext cx="4799965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919535B-FC4B-48CE-83D1-6E0F52E4B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05" y="3446145"/>
            <a:ext cx="954405" cy="4095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16499D4-58FF-42F1-B531-ADDA7D0EE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665" y="3446145"/>
            <a:ext cx="926465" cy="3797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3F8E61-C73E-4F15-9E14-6BF21DC75264}"/>
              </a:ext>
            </a:extLst>
          </p:cNvPr>
          <p:cNvSpPr txBox="1"/>
          <p:nvPr/>
        </p:nvSpPr>
        <p:spPr>
          <a:xfrm>
            <a:off x="2802890" y="4415155"/>
            <a:ext cx="214503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④ 답변 게시 문자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E9C141-DC19-491B-B98B-E92361ED54A6}"/>
              </a:ext>
            </a:extLst>
          </p:cNvPr>
          <p:cNvSpPr txBox="1"/>
          <p:nvPr/>
        </p:nvSpPr>
        <p:spPr>
          <a:xfrm>
            <a:off x="5505450" y="6539230"/>
            <a:ext cx="389382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⑤ 사용자선택에 따라 기능의 다양성 구현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601F84-7333-4D2B-8FAE-AED2E6898234}"/>
              </a:ext>
            </a:extLst>
          </p:cNvPr>
          <p:cNvSpPr/>
          <p:nvPr/>
        </p:nvSpPr>
        <p:spPr>
          <a:xfrm>
            <a:off x="7106285" y="5888355"/>
            <a:ext cx="1080135" cy="676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네이밍 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Java/jsp/js </a:t>
            </a:r>
            <a:r>
              <a:rPr lang="ko-KR" altLang="en-US" sz="2400" dirty="0" smtClean="0"/>
              <a:t>의 모든 변수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메소드명은 카멜 케이스를 따름</a:t>
            </a:r>
            <a:endParaRPr lang="en-US" altLang="ko-KR" sz="2400" dirty="0" smtClean="0"/>
          </a:p>
          <a:p>
            <a:r>
              <a:rPr lang="en-US" altLang="ko-KR" sz="2400" dirty="0" smtClean="0"/>
              <a:t>Css</a:t>
            </a:r>
            <a:r>
              <a:rPr lang="ko-KR" altLang="en-US" sz="2400" dirty="0" smtClean="0"/>
              <a:t>의 경우는 예외적으로 케밥 케이스로 작성한다</a:t>
            </a:r>
            <a:endParaRPr lang="en-US" altLang="ko-KR" sz="2400" dirty="0" smtClean="0"/>
          </a:p>
          <a:p>
            <a:r>
              <a:rPr lang="ko-KR" altLang="en-US" sz="2400" dirty="0" smtClean="0"/>
              <a:t>이유는 링크 설명으로 대체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hlinkClick r:id="rId2"/>
              </a:rPr>
              <a:t>https://findawayer.tistory.com/entry/CSS%EC%97%90%EC%84%9C-%EC%BA%90%EB%A9%80%EC%BC%80%EC%9D%B4%EC%8A%A4camelCase%EB%8A%94-%EC%A2%8B%EC%A7%80-%EC%95%8A%EB%8B%A4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재사용된 소스나 클론코딩한 소스의 경우 위의 네이밍룰에서 제외한다 프로젝트가 완성되고 시간이 남는다면 리팩토링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5" descr="C:/Users/admin/AppData/Roaming/PolarisOffice/ETemp/10920_2832904/fImage16665125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421765"/>
            <a:ext cx="8096885" cy="262001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48740" y="2323465"/>
            <a:ext cx="190817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</a:t>
            </a:r>
            <a:r>
              <a:rPr lang="ko-KR" altLang="ko-KR" sz="1500">
                <a:solidFill>
                  <a:srgbClr val="FF0000"/>
                </a:solidFill>
              </a:rPr>
              <a:t>기본데이터로드</a:t>
            </a:r>
            <a:endParaRPr lang="ko-KR" altLang="en-US" sz="1500">
              <a:solidFill>
                <a:srgbClr val="FF0000"/>
              </a:solidFill>
            </a:endParaRPr>
          </a:p>
        </p:txBody>
      </p:sp>
      <p:pic>
        <p:nvPicPr>
          <p:cNvPr id="10" name="그림 4" descr="C:/Users/admin/AppData/Roaming/PolarisOffice/ETemp/10920_2832904/fImage1699912428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" y="3946525"/>
            <a:ext cx="3981450" cy="2941320"/>
          </a:xfrm>
          <a:prstGeom prst="rect">
            <a:avLst/>
          </a:prstGeom>
          <a:noFill/>
        </p:spPr>
      </p:pic>
      <p:pic>
        <p:nvPicPr>
          <p:cNvPr id="12" name="그림 6" descr="C:/Users/admin/AppData/Roaming/PolarisOffice/ETemp/10920_2832904/fImage13958126521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35" y="3933825"/>
            <a:ext cx="4114165" cy="2942590"/>
          </a:xfrm>
          <a:prstGeom prst="rect">
            <a:avLst/>
          </a:prstGeom>
          <a:noFill/>
        </p:spPr>
      </p:pic>
      <p:sp>
        <p:nvSpPr>
          <p:cNvPr id="13" name="텍스트 상자 7"/>
          <p:cNvSpPr txBox="1">
            <a:spLocks/>
          </p:cNvSpPr>
          <p:nvPr/>
        </p:nvSpPr>
        <p:spPr>
          <a:xfrm>
            <a:off x="2955925" y="5396230"/>
            <a:ext cx="2077085" cy="7835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도로명 API 를 이용한 등록 및 수정 삭제 기능</a:t>
            </a:r>
          </a:p>
        </p:txBody>
      </p:sp>
    </p:spTree>
    <p:extLst>
      <p:ext uri="{BB962C8B-B14F-4D97-AF65-F5344CB8AC3E}">
        <p14:creationId xmlns:p14="http://schemas.microsoft.com/office/powerpoint/2010/main" val="15489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1" descr="C:/Users/admin/AppData/Roaming/PolarisOffice/ETemp/10920_2832904/fImage3013820195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" y="1633220"/>
            <a:ext cx="8049260" cy="3591560"/>
          </a:xfrm>
          <a:prstGeom prst="rect">
            <a:avLst/>
          </a:prstGeom>
          <a:noFill/>
        </p:spPr>
      </p:pic>
      <p:pic>
        <p:nvPicPr>
          <p:cNvPr id="15" name="그림 16" descr="C:/Users/admin/AppData/Roaming/PolarisOffice/ETemp/10920_2832904/fImage226319963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60" y="5456555"/>
            <a:ext cx="4248785" cy="12388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261735" y="5222240"/>
            <a:ext cx="218884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주소지 (서울/경기/인천)을 제외한 지역 구분 배송 유형 구분</a:t>
            </a: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707390" y="5794375"/>
            <a:ext cx="2519045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기본 배송지 설정 으로 여러 배송지 관리에 유연성</a:t>
            </a:r>
          </a:p>
        </p:txBody>
      </p:sp>
      <p:sp>
        <p:nvSpPr>
          <p:cNvPr id="14" name="도형 10"/>
          <p:cNvSpPr>
            <a:spLocks/>
          </p:cNvSpPr>
          <p:nvPr/>
        </p:nvSpPr>
        <p:spPr>
          <a:xfrm>
            <a:off x="7388225" y="2933065"/>
            <a:ext cx="733425" cy="221361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7"/>
          <p:cNvCxnSpPr/>
          <p:nvPr/>
        </p:nvCxnSpPr>
        <p:spPr>
          <a:xfrm>
            <a:off x="812800" y="4998720"/>
            <a:ext cx="2665095" cy="7448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4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배송지 관리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27" descr="C:/Users/admin/AppData/Roaming/PolarisOffice/ETemp/10920_2832904/fImage2050222262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07645" y="1529080"/>
            <a:ext cx="435991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재입고알림신청시 관리자페이지에 자동 등록 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pic>
        <p:nvPicPr>
          <p:cNvPr id="20" name="그림 28" descr="C:/Users/admin/AppData/Roaming/PolarisOffice/ETemp/10920_2832904/fImage235722317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3785235"/>
            <a:ext cx="3944620" cy="1007110"/>
          </a:xfrm>
          <a:prstGeom prst="rect">
            <a:avLst/>
          </a:prstGeom>
          <a:noFill/>
        </p:spPr>
      </p:pic>
      <p:pic>
        <p:nvPicPr>
          <p:cNvPr id="21" name="그림 29" descr="C:/Users/admin/AppData/Roaming/PolarisOffice/ETemp/10920_2832904/fImage704122463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4808220"/>
            <a:ext cx="3420745" cy="1783080"/>
          </a:xfrm>
          <a:prstGeom prst="rect">
            <a:avLst/>
          </a:prstGeom>
          <a:noFill/>
        </p:spPr>
      </p:pic>
      <p:cxnSp>
        <p:nvCxnSpPr>
          <p:cNvPr id="23" name="도형 31"/>
          <p:cNvCxnSpPr/>
          <p:nvPr/>
        </p:nvCxnSpPr>
        <p:spPr>
          <a:xfrm>
            <a:off x="6944995" y="4411345"/>
            <a:ext cx="17780" cy="145351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36" descr="C:/Users/admin/AppData/Roaming/PolarisOffice/ETemp/10920_2832904/fImage2333228862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" y="3823335"/>
            <a:ext cx="4258310" cy="967105"/>
          </a:xfrm>
          <a:prstGeom prst="rect">
            <a:avLst/>
          </a:prstGeom>
          <a:noFill/>
        </p:spPr>
      </p:pic>
      <p:pic>
        <p:nvPicPr>
          <p:cNvPr id="25" name="그림 37" descr="C:/Users/admin/AppData/Roaming/PolarisOffice/ETemp/10920_2832904/fImage289048229785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4929505"/>
            <a:ext cx="3175000" cy="1698625"/>
          </a:xfrm>
          <a:prstGeom prst="rect">
            <a:avLst/>
          </a:prstGeom>
          <a:noFill/>
        </p:spPr>
      </p:pic>
      <p:cxnSp>
        <p:nvCxnSpPr>
          <p:cNvPr id="26" name="도형 38"/>
          <p:cNvCxnSpPr/>
          <p:nvPr/>
        </p:nvCxnSpPr>
        <p:spPr>
          <a:xfrm rot="5400000">
            <a:off x="5972810" y="3065780"/>
            <a:ext cx="1790700" cy="363855"/>
          </a:xfrm>
          <a:prstGeom prst="bentConnector3">
            <a:avLst>
              <a:gd name="adj1" fmla="val 50019"/>
            </a:avLst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44"/>
          <p:cNvCxnSpPr/>
          <p:nvPr/>
        </p:nvCxnSpPr>
        <p:spPr>
          <a:xfrm flipH="1">
            <a:off x="3182620" y="2404110"/>
            <a:ext cx="4359910" cy="18865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48"/>
          <p:cNvCxnSpPr/>
          <p:nvPr/>
        </p:nvCxnSpPr>
        <p:spPr>
          <a:xfrm>
            <a:off x="2032635" y="4168775"/>
            <a:ext cx="635" cy="158305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형 51"/>
          <p:cNvSpPr>
            <a:spLocks/>
          </p:cNvSpPr>
          <p:nvPr/>
        </p:nvSpPr>
        <p:spPr>
          <a:xfrm>
            <a:off x="6495415" y="6132830"/>
            <a:ext cx="545465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57"/>
          <p:cNvSpPr>
            <a:spLocks/>
          </p:cNvSpPr>
          <p:nvPr/>
        </p:nvSpPr>
        <p:spPr>
          <a:xfrm>
            <a:off x="3710305" y="2222500"/>
            <a:ext cx="692785" cy="2343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60"/>
          <p:cNvSpPr>
            <a:spLocks/>
          </p:cNvSpPr>
          <p:nvPr/>
        </p:nvSpPr>
        <p:spPr>
          <a:xfrm>
            <a:off x="2061210" y="5788660"/>
            <a:ext cx="657860" cy="15621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61"/>
          <p:cNvSpPr txBox="1">
            <a:spLocks/>
          </p:cNvSpPr>
          <p:nvPr/>
        </p:nvSpPr>
        <p:spPr>
          <a:xfrm>
            <a:off x="7940040" y="2336165"/>
            <a:ext cx="1341120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재입고 알림 문자/메일 전송</a:t>
            </a:r>
          </a:p>
        </p:txBody>
      </p:sp>
      <p:sp>
        <p:nvSpPr>
          <p:cNvPr id="33" name="텍스트 상자 62"/>
          <p:cNvSpPr txBox="1">
            <a:spLocks/>
          </p:cNvSpPr>
          <p:nvPr/>
        </p:nvSpPr>
        <p:spPr>
          <a:xfrm>
            <a:off x="7202170" y="541782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③ 상품명과 함께 메일 발송</a:t>
            </a:r>
          </a:p>
        </p:txBody>
      </p:sp>
      <p:sp>
        <p:nvSpPr>
          <p:cNvPr id="34" name="텍스트 상자 63"/>
          <p:cNvSpPr txBox="1">
            <a:spLocks/>
          </p:cNvSpPr>
          <p:nvPr/>
        </p:nvSpPr>
        <p:spPr>
          <a:xfrm>
            <a:off x="2785110" y="4737100"/>
            <a:ext cx="151638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④ 상품명과 함께 문자 발송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67" descr="C:/Users/admin/AppData/Roaming/PolarisOffice/ETemp/10920_2832904/fImage3960592606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10" y="3710305"/>
            <a:ext cx="3674745" cy="3191510"/>
          </a:xfrm>
          <a:prstGeom prst="rect">
            <a:avLst/>
          </a:prstGeom>
          <a:noFill/>
        </p:spPr>
      </p:pic>
      <p:pic>
        <p:nvPicPr>
          <p:cNvPr id="32" name="그림 69" descr="C:/Users/admin/AppData/Roaming/PolarisOffice/ETemp/10920_2832904/fImage547826245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4263390"/>
            <a:ext cx="2753360" cy="2258060"/>
          </a:xfrm>
          <a:prstGeom prst="rect">
            <a:avLst/>
          </a:prstGeom>
          <a:noFill/>
        </p:spPr>
      </p:pic>
      <p:sp>
        <p:nvSpPr>
          <p:cNvPr id="29" name="텍스트 상자 66"/>
          <p:cNvSpPr txBox="1">
            <a:spLocks/>
          </p:cNvSpPr>
          <p:nvPr/>
        </p:nvSpPr>
        <p:spPr>
          <a:xfrm>
            <a:off x="201295" y="3936365"/>
            <a:ext cx="266192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② 보내고 싶은 내용 커스텀 가능(장문/단문/그림)</a:t>
            </a:r>
          </a:p>
        </p:txBody>
      </p:sp>
      <p:pic>
        <p:nvPicPr>
          <p:cNvPr id="19" name="Picture " descr="C:/Users/admin/AppData/Roaming/PolarisOffice/ETemp/10920_2832904/fImage2050224054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55"/>
            <a:ext cx="9144635" cy="250825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374130" y="1433830"/>
            <a:ext cx="215392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500">
                <a:solidFill>
                  <a:srgbClr val="FF0000"/>
                </a:solidFill>
              </a:rPr>
              <a:t>① 개별 문자 발송 기능</a:t>
            </a:r>
          </a:p>
        </p:txBody>
      </p:sp>
      <p:sp>
        <p:nvSpPr>
          <p:cNvPr id="18" name="제목 26"/>
          <p:cNvSpPr txBox="1">
            <a:spLocks noGrp="1"/>
          </p:cNvSpPr>
          <p:nvPr>
            <p:ph type="title" idx="1"/>
          </p:nvPr>
        </p:nvSpPr>
        <p:spPr>
          <a:xfrm>
            <a:off x="490855" y="132080"/>
            <a:ext cx="8230870" cy="1144270"/>
          </a:xfrm>
          <a:prstGeom prst="rect">
            <a:avLst/>
          </a:prstGeom>
        </p:spPr>
        <p:txBody>
          <a:bodyPr vert="horz" wrap="square" lIns="0" tIns="45720" rIns="0" bIns="0" numCol="1" anchor="b">
            <a:normAutofit/>
          </a:bodyPr>
          <a:lstStyle/>
          <a:p>
            <a:pPr marL="0" indent="0" algn="ctr" defTabSz="914400" rtl="0" eaLnBrk="1" latinLnBrk="0" hangingPunct="1">
              <a:spcBef>
                <a:spcPct val="0"/>
              </a:spcBef>
              <a:buFontTx/>
              <a:buNone/>
            </a:pPr>
            <a:r>
              <a:rPr lang="ko-KR" altLang="ko-KR" sz="5000" b="0">
                <a:ln w="9525" cap="flat" cmpd="sng">
                  <a:noFill/>
                  <a:prstDash/>
                </a:ln>
                <a:solidFill>
                  <a:schemeClr val="tx2"/>
                </a:solidFill>
                <a:latin typeface="Calibri" charset="0"/>
                <a:ea typeface="HY중고딕" charset="0"/>
                <a:cs typeface="+mj-cs"/>
              </a:rPr>
              <a:t>재입고 알림</a:t>
            </a:r>
            <a:endParaRPr lang="ko-KR" altLang="en-US" sz="5000" b="0">
              <a:ln w="9525" cap="flat" cmpd="sng">
                <a:noFill/>
                <a:prstDash/>
              </a:ln>
              <a:latin typeface="Calibri" charset="0"/>
              <a:ea typeface="HY중고딕" charset="0"/>
              <a:cs typeface="+mj-cs"/>
            </a:endParaRPr>
          </a:p>
        </p:txBody>
      </p:sp>
      <p:cxnSp>
        <p:nvCxnSpPr>
          <p:cNvPr id="27" name="Rect 0"/>
          <p:cNvCxnSpPr/>
          <p:nvPr/>
        </p:nvCxnSpPr>
        <p:spPr>
          <a:xfrm flipH="1">
            <a:off x="2767965" y="1677670"/>
            <a:ext cx="6089015" cy="28809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8"/>
          <p:cNvCxnSpPr/>
          <p:nvPr/>
        </p:nvCxnSpPr>
        <p:spPr>
          <a:xfrm>
            <a:off x="2508885" y="5233035"/>
            <a:ext cx="1971675" cy="65722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200" dirty="0" smtClean="0"/>
              <a:t>Spring-boot</a:t>
            </a:r>
          </a:p>
          <a:p>
            <a:r>
              <a:rPr lang="en-US" altLang="ko-KR" sz="1200" dirty="0" smtClean="0"/>
              <a:t>- version 2.4.2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maven dependency</a:t>
            </a:r>
          </a:p>
          <a:p>
            <a:r>
              <a:rPr lang="en-US" altLang="ko-KR" sz="1200" dirty="0" smtClean="0"/>
              <a:t>- spring-boot-devtools (java</a:t>
            </a:r>
            <a:r>
              <a:rPr lang="ko-KR" altLang="en-US" sz="1200" dirty="0" smtClean="0"/>
              <a:t>코드등 변경시 서버자동재시작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- mybatis-spring-boot-starter (mybatis)</a:t>
            </a:r>
          </a:p>
          <a:p>
            <a:r>
              <a:rPr lang="en-US" altLang="ko-KR" sz="1200" dirty="0" smtClean="0"/>
              <a:t>- lombok (dto getter/setter</a:t>
            </a:r>
            <a:r>
              <a:rPr lang="ko-KR" altLang="en-US" sz="1200" dirty="0" smtClean="0"/>
              <a:t>등 자동생성 </a:t>
            </a:r>
            <a:r>
              <a:rPr lang="en-US" altLang="ko-KR" sz="1200" dirty="0" smtClean="0"/>
              <a:t>lib)</a:t>
            </a:r>
          </a:p>
          <a:p>
            <a:r>
              <a:rPr lang="en-US" altLang="ko-KR" sz="1200" dirty="0" smtClean="0"/>
              <a:t>- tomcat-embed-jasper (jsp </a:t>
            </a:r>
            <a:r>
              <a:rPr lang="ko-KR" altLang="en-US" sz="1200" dirty="0" smtClean="0"/>
              <a:t>사용 </a:t>
            </a:r>
            <a:r>
              <a:rPr lang="en-US" altLang="ko-KR" sz="1200" dirty="0" smtClean="0"/>
              <a:t>spring-boot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jsp</a:t>
            </a:r>
            <a:r>
              <a:rPr lang="ko-KR" altLang="en-US" sz="1200" dirty="0" smtClean="0"/>
              <a:t>를 권장하지않음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- jstl</a:t>
            </a:r>
          </a:p>
          <a:p>
            <a:r>
              <a:rPr lang="en-US" altLang="ko-KR" sz="1200" dirty="0" smtClean="0"/>
              <a:t>- javax.inject (IOC</a:t>
            </a:r>
            <a:r>
              <a:rPr lang="ko-KR" altLang="en-US" sz="1200" dirty="0" smtClean="0"/>
              <a:t>컨테이너의 </a:t>
            </a:r>
            <a:r>
              <a:rPr lang="en-US" altLang="ko-KR" sz="1200" dirty="0" smtClean="0"/>
              <a:t>Bean</a:t>
            </a:r>
            <a:r>
              <a:rPr lang="ko-KR" altLang="en-US" sz="1200" dirty="0" smtClean="0"/>
              <a:t>들을 외부 </a:t>
            </a:r>
            <a:r>
              <a:rPr lang="en-US" altLang="ko-KR" sz="1200" dirty="0" smtClean="0"/>
              <a:t>.java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injection lib)</a:t>
            </a:r>
          </a:p>
          <a:p>
            <a:r>
              <a:rPr lang="en-US" altLang="ko-KR" sz="1200" dirty="0" smtClean="0"/>
              <a:t>- ojdbc6 (oracle 11g </a:t>
            </a:r>
            <a:r>
              <a:rPr lang="ko-KR" altLang="en-US" sz="1200" dirty="0" smtClean="0"/>
              <a:t>드라이버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- json (json lib)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Js</a:t>
            </a:r>
          </a:p>
          <a:p>
            <a:r>
              <a:rPr lang="en-US" altLang="ko-KR" sz="1200" dirty="0" smtClean="0"/>
              <a:t>- axios.min.js (promise </a:t>
            </a:r>
            <a:r>
              <a:rPr lang="ko-KR" altLang="en-US" sz="1200" dirty="0" smtClean="0"/>
              <a:t>기반 </a:t>
            </a:r>
            <a:r>
              <a:rPr lang="en-US" altLang="ko-KR" sz="1200" dirty="0" smtClean="0"/>
              <a:t>ajax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lib csrf</a:t>
            </a:r>
            <a:r>
              <a:rPr lang="ko-KR" altLang="en-US" sz="1200" dirty="0" smtClean="0"/>
              <a:t>도 지원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- jquery-3.5.1.min.js (Jquery)</a:t>
            </a:r>
          </a:p>
          <a:p>
            <a:r>
              <a:rPr lang="en-US" altLang="ko-KR" sz="1200" dirty="0" smtClean="0"/>
              <a:t>- bootstrap.min.js (Bootstrap4)</a:t>
            </a:r>
          </a:p>
          <a:p>
            <a:r>
              <a:rPr lang="en-US" altLang="ko-KR" sz="1200" dirty="0" smtClean="0"/>
              <a:t>- summernote-0.8.18 (</a:t>
            </a:r>
            <a:r>
              <a:rPr lang="ko-KR" altLang="en-US" sz="1200" dirty="0" smtClean="0"/>
              <a:t>텍스트에디터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Css</a:t>
            </a:r>
          </a:p>
          <a:p>
            <a:r>
              <a:rPr lang="en-US" altLang="ko-KR" sz="1200" dirty="0" smtClean="0"/>
              <a:t>- bootstrap.min.css</a:t>
            </a:r>
          </a:p>
          <a:p>
            <a:endParaRPr lang="ko-KR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- naver search api</a:t>
            </a:r>
          </a:p>
          <a:p>
            <a:r>
              <a:rPr lang="en-US" altLang="ko-KR" sz="2400" dirty="0" smtClean="0"/>
              <a:t>- kakao map api</a:t>
            </a:r>
          </a:p>
          <a:p>
            <a:r>
              <a:rPr lang="en-US" altLang="ko-KR" sz="2400" dirty="0" smtClean="0"/>
              <a:t>- </a:t>
            </a:r>
            <a:r>
              <a:rPr lang="en-US" altLang="ko-KR" sz="2400" dirty="0" smtClean="0">
                <a:hlinkClick r:id="rId2"/>
              </a:rPr>
              <a:t>http://api.openweathermap.org</a:t>
            </a:r>
            <a:r>
              <a:rPr lang="en-US" altLang="ko-KR" sz="2400" dirty="0" smtClean="0"/>
              <a:t>                                     (Current Weather Data API) </a:t>
            </a:r>
            <a:r>
              <a:rPr lang="ko-KR" altLang="en-US" sz="2400" dirty="0" smtClean="0"/>
              <a:t>현재 날씨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도로명 주소 팝업</a:t>
            </a:r>
            <a:r>
              <a:rPr lang="en-US" altLang="ko-KR" sz="2400" dirty="0" smtClean="0"/>
              <a:t>API (juso.go.kr)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보건복지부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코로나</a:t>
            </a:r>
            <a:r>
              <a:rPr lang="en-US" altLang="ko-KR" sz="2400" dirty="0" smtClean="0"/>
              <a:t>19 </a:t>
            </a:r>
            <a:r>
              <a:rPr lang="ko-KR" altLang="en-US" sz="2400" dirty="0" smtClean="0"/>
              <a:t>감염</a:t>
            </a:r>
            <a:r>
              <a:rPr lang="en-US" altLang="ko-KR" sz="2400" dirty="0" smtClean="0"/>
              <a:t>_</a:t>
            </a:r>
            <a:r>
              <a:rPr lang="ko-KR" altLang="en-US" sz="2400" dirty="0" smtClean="0"/>
              <a:t>현황 </a:t>
            </a:r>
            <a:r>
              <a:rPr lang="en-US" altLang="ko-KR" sz="2400" dirty="0" smtClean="0"/>
              <a:t>API                               (</a:t>
            </a:r>
            <a:r>
              <a:rPr lang="ko-KR" altLang="en-US" sz="2400" dirty="0" smtClean="0"/>
              <a:t>행정안전부 공공데이터 포털 </a:t>
            </a:r>
            <a:r>
              <a:rPr lang="en-US" altLang="ko-KR" sz="2400" dirty="0" smtClean="0">
                <a:hlinkClick r:id="rId3"/>
              </a:rPr>
              <a:t>http://www.data.go.kr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범위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차 목표는 쇼핑몰을 완벽구현이 목표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 완성 후 개인별로 만들고 싶은 서비스를 완성해서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포털사이트에 메뉴로 추가</a:t>
            </a:r>
            <a:endParaRPr lang="en-US" altLang="ko-KR" sz="2400" dirty="0" smtClean="0"/>
          </a:p>
          <a:p>
            <a:r>
              <a:rPr lang="ko-KR" altLang="en-US" sz="2400" dirty="0" smtClean="0"/>
              <a:t>쇼핑몰의 경우 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테이블중 팀장이 작업하는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제외한 나머지 </a:t>
            </a:r>
            <a:r>
              <a:rPr lang="en-US" altLang="ko-KR" sz="2400" dirty="0" smtClean="0"/>
              <a:t>21</a:t>
            </a:r>
            <a:r>
              <a:rPr lang="ko-KR" altLang="en-US" sz="2400" dirty="0" smtClean="0"/>
              <a:t>개를 팀원 개인당 </a:t>
            </a:r>
            <a:r>
              <a:rPr lang="en-US" altLang="ko-KR" sz="2400" dirty="0" smtClean="0"/>
              <a:t>3.5</a:t>
            </a:r>
            <a:r>
              <a:rPr lang="ko-KR" altLang="en-US" sz="2400" dirty="0" smtClean="0"/>
              <a:t>개의 테이블을 할당 받아서 </a:t>
            </a:r>
            <a:r>
              <a:rPr lang="en-US" altLang="ko-KR" sz="2400" dirty="0" smtClean="0"/>
              <a:t>CRUD/MVC </a:t>
            </a:r>
            <a:r>
              <a:rPr lang="ko-KR" altLang="en-US" sz="2400" dirty="0" smtClean="0"/>
              <a:t>모두 구현</a:t>
            </a:r>
            <a:endParaRPr lang="en-US" altLang="ko-KR" sz="2400" dirty="0" smtClean="0"/>
          </a:p>
          <a:p>
            <a:r>
              <a:rPr lang="ko-KR" altLang="en-US" sz="2400" dirty="0" smtClean="0"/>
              <a:t>부연설명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총 </a:t>
            </a:r>
            <a:r>
              <a:rPr lang="en-US" altLang="ko-KR" sz="2400" dirty="0" smtClean="0"/>
              <a:t>31</a:t>
            </a:r>
            <a:r>
              <a:rPr lang="ko-KR" altLang="en-US" sz="2400" dirty="0" smtClean="0"/>
              <a:t>개의 테이블을 팀원들 모두가 균등하게 배분하지 않고 팀장이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개의 테이블을 작업하는 이유는 작업 난이도 그리고 기본 상품쪽이 선구현 되어야 나머지 기능들을 유연하게 연결할 수 있기때문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518</TotalTime>
  <Words>1582</Words>
  <Application>Microsoft Office PowerPoint</Application>
  <PresentationFormat>화면 슬라이드 쇼(4:3)</PresentationFormat>
  <Paragraphs>376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HY신명조</vt:lpstr>
      <vt:lpstr>HY중고딕</vt:lpstr>
      <vt:lpstr>Malgun Gothic Semilight</vt:lpstr>
      <vt:lpstr>맑은 고딕</vt:lpstr>
      <vt:lpstr>Arial</vt:lpstr>
      <vt:lpstr>Calibri</vt:lpstr>
      <vt:lpstr>Consolas</vt:lpstr>
      <vt:lpstr>Constantia</vt:lpstr>
      <vt:lpstr>Wingdings</vt:lpstr>
      <vt:lpstr>Wingdings 2</vt:lpstr>
      <vt:lpstr>흐름</vt:lpstr>
      <vt:lpstr>1팀 2차 프로젝트 발표 </vt:lpstr>
      <vt:lpstr>1팀 팀원구성</vt:lpstr>
      <vt:lpstr>프로젝트 주제</vt:lpstr>
      <vt:lpstr>벤치마킹</vt:lpstr>
      <vt:lpstr>DB 모델링</vt:lpstr>
      <vt:lpstr>네이밍 룰</vt:lpstr>
      <vt:lpstr>적용 라이브러리</vt:lpstr>
      <vt:lpstr>적용 API</vt:lpstr>
      <vt:lpstr>구현 범위</vt:lpstr>
      <vt:lpstr>개인별 구현 범위 - 정지원</vt:lpstr>
      <vt:lpstr>장바구니 / 늘 사는 것 담기(1)</vt:lpstr>
      <vt:lpstr>장바구니 / 늘 사는 것 담기(2)</vt:lpstr>
      <vt:lpstr>장바구니</vt:lpstr>
      <vt:lpstr>늘 사는 것</vt:lpstr>
      <vt:lpstr>개인별 구현 범위 - 이승준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박용순</vt:lpstr>
      <vt:lpstr>개인별 구현 범위 - 진우람</vt:lpstr>
      <vt:lpstr>개인별 구현 범위 - 진우람</vt:lpstr>
      <vt:lpstr>팝업(Back end)</vt:lpstr>
      <vt:lpstr>팝업(Front end)</vt:lpstr>
      <vt:lpstr>레시피(Back end)</vt:lpstr>
      <vt:lpstr>레시피(Front end)</vt:lpstr>
      <vt:lpstr>이벤트(Back end)</vt:lpstr>
      <vt:lpstr>이벤트(Front end)</vt:lpstr>
      <vt:lpstr>이벤트(Front end)</vt:lpstr>
      <vt:lpstr>부수적인 부분 및 미완성 부분</vt:lpstr>
      <vt:lpstr>개인별 구현 범위 - 김희수</vt:lpstr>
      <vt:lpstr>개인별 구현 범위 - 김희수</vt:lpstr>
      <vt:lpstr>개인별 구현 범위 - 김희수</vt:lpstr>
      <vt:lpstr>개인별 구현 범위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- 헨리</vt:lpstr>
      <vt:lpstr>주문서 유효성 검사 - 헨리</vt:lpstr>
      <vt:lpstr>결제- 헨리</vt:lpstr>
      <vt:lpstr>결제완료- 헨리</vt:lpstr>
      <vt:lpstr>결제완료- 헨리</vt:lpstr>
      <vt:lpstr>개인별 구현 범위 - 강민규</vt:lpstr>
      <vt:lpstr>개인별 구현 범위 - 강민규</vt:lpstr>
      <vt:lpstr>개인별 구현 범위 - 강민규</vt:lpstr>
      <vt:lpstr>공지사항</vt:lpstr>
      <vt:lpstr>자주하는질문</vt:lpstr>
      <vt:lpstr>1:1 문의</vt:lpstr>
      <vt:lpstr>1:1 문의</vt:lpstr>
      <vt:lpstr>1:1 문의</vt:lpstr>
      <vt:lpstr>배송지 관리</vt:lpstr>
      <vt:lpstr>배송지 관리</vt:lpstr>
      <vt:lpstr>재입고 알림</vt:lpstr>
      <vt:lpstr>재입고 알림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1팀 프로젝트 주제</dc:title>
  <dc:creator>jcs66</dc:creator>
  <cp:lastModifiedBy>JIWON</cp:lastModifiedBy>
  <cp:revision>81</cp:revision>
  <dcterms:created xsi:type="dcterms:W3CDTF">2020-12-14T04:42:48Z</dcterms:created>
  <dcterms:modified xsi:type="dcterms:W3CDTF">2021-08-19T08:44:12Z</dcterms:modified>
</cp:coreProperties>
</file>